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3" r:id="rId2"/>
    <p:sldMasterId id="2147483671" r:id="rId3"/>
  </p:sldMasterIdLst>
  <p:notesMasterIdLst>
    <p:notesMasterId r:id="rId38"/>
  </p:notesMasterIdLst>
  <p:sldIdLst>
    <p:sldId id="256" r:id="rId4"/>
    <p:sldId id="324" r:id="rId5"/>
    <p:sldId id="325" r:id="rId6"/>
    <p:sldId id="322" r:id="rId7"/>
    <p:sldId id="343" r:id="rId8"/>
    <p:sldId id="344" r:id="rId9"/>
    <p:sldId id="345" r:id="rId10"/>
    <p:sldId id="346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23" r:id="rId20"/>
    <p:sldId id="313" r:id="rId21"/>
    <p:sldId id="309" r:id="rId22"/>
    <p:sldId id="314" r:id="rId23"/>
    <p:sldId id="308" r:id="rId24"/>
    <p:sldId id="320" r:id="rId25"/>
    <p:sldId id="287" r:id="rId26"/>
    <p:sldId id="311" r:id="rId27"/>
    <p:sldId id="310" r:id="rId28"/>
    <p:sldId id="307" r:id="rId29"/>
    <p:sldId id="306" r:id="rId30"/>
    <p:sldId id="315" r:id="rId31"/>
    <p:sldId id="318" r:id="rId32"/>
    <p:sldId id="316" r:id="rId33"/>
    <p:sldId id="317" r:id="rId34"/>
    <p:sldId id="301" r:id="rId35"/>
    <p:sldId id="341" r:id="rId36"/>
    <p:sldId id="269" r:id="rId37"/>
  </p:sldIdLst>
  <p:sldSz cx="20104100" cy="11303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560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Шильникова" initials="ТШ" lastIdx="1" clrIdx="0">
    <p:extLst>
      <p:ext uri="{19B8F6BF-5375-455C-9EA6-DF929625EA0E}">
        <p15:presenceInfo xmlns="" xmlns:p15="http://schemas.microsoft.com/office/powerpoint/2012/main" userId="1aff692390e69c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614" y="-77"/>
      </p:cViewPr>
      <p:guideLst>
        <p:guide orient="horz" pos="3560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48409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ловок и нижний 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иаграммы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1" name="object 4"/>
          <p:cNvSpPr/>
          <p:nvPr/>
        </p:nvSpPr>
        <p:spPr>
          <a:xfrm>
            <a:off x="1057558" y="1015675"/>
            <a:ext cx="157064" cy="114132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2" name="object 5"/>
          <p:cNvSpPr/>
          <p:nvPr/>
        </p:nvSpPr>
        <p:spPr>
          <a:xfrm flipV="1">
            <a:off x="1214621" y="544485"/>
            <a:ext cx="1" cy="2031353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20758" y="6421380"/>
            <a:ext cx="6636099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  <a:lvl2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2pPr>
            <a:lvl3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3pPr>
            <a:lvl4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4pPr>
            <a:lvl5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5" name="Holder 3"/>
          <p:cNvSpPr>
            <a:spLocks noGrp="1"/>
          </p:cNvSpPr>
          <p:nvPr>
            <p:ph type="body" sz="quarter" idx="13"/>
          </p:nvPr>
        </p:nvSpPr>
        <p:spPr>
          <a:xfrm>
            <a:off x="1620758" y="7254668"/>
            <a:ext cx="7502530" cy="64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/>
              <a:t>Образец текста</a:t>
            </a:r>
          </a:p>
        </p:txBody>
      </p:sp>
      <p:pic>
        <p:nvPicPr>
          <p:cNvPr id="246" name="fon-05.png" descr="fon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21" y="10200725"/>
            <a:ext cx="15742706" cy="36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лож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fon.jpg" descr="fon.jpg"/>
          <p:cNvPicPr>
            <a:picLocks noChangeAspect="1"/>
          </p:cNvPicPr>
          <p:nvPr/>
        </p:nvPicPr>
        <p:blipFill>
          <a:blip r:embed="rId2"/>
          <a:srcRect t="6876" b="3264"/>
          <a:stretch>
            <a:fillRect/>
          </a:stretch>
        </p:blipFill>
        <p:spPr>
          <a:xfrm>
            <a:off x="4939" y="288577"/>
            <a:ext cx="20094222" cy="1015676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65"/>
          <p:cNvGrpSpPr/>
          <p:nvPr/>
        </p:nvGrpSpPr>
        <p:grpSpPr>
          <a:xfrm>
            <a:off x="10719409" y="3762816"/>
            <a:ext cx="156454" cy="2255523"/>
            <a:chOff x="0" y="0"/>
            <a:chExt cx="156452" cy="2255522"/>
          </a:xfrm>
        </p:grpSpPr>
        <p:sp>
          <p:nvSpPr>
            <p:cNvPr id="322" name="bk object 73"/>
            <p:cNvSpPr/>
            <p:nvPr/>
          </p:nvSpPr>
          <p:spPr>
            <a:xfrm>
              <a:off x="0" y="338980"/>
              <a:ext cx="156453" cy="12646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bk object 74"/>
            <p:cNvSpPr/>
            <p:nvPr/>
          </p:nvSpPr>
          <p:spPr>
            <a:xfrm flipH="1">
              <a:off x="156451" y="0"/>
              <a:ext cx="1" cy="2255523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367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25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" name="Группа 365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370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7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34937" y="4074459"/>
            <a:ext cx="7349037" cy="1215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pic>
        <p:nvPicPr>
          <p:cNvPr id="382" name="logo VNIIM_final-05.png" descr="logo VNIIM_final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46" y="3389491"/>
            <a:ext cx="8590203" cy="263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ogo VNIIM_final-13.png" descr="logo VNIIM_final-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1240" y="10042972"/>
            <a:ext cx="1988078" cy="104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fon.jpg" descr="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03" y="-589707"/>
            <a:ext cx="20094223" cy="1130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6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393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4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63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96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7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0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1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2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3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4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5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6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8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9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0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1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4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0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1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2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5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8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9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0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" name="Группа 111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441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452" name="logo VNIIM_final-13.png" descr="logo VNIIM_final-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5540" y="10236012"/>
            <a:ext cx="1794874" cy="9424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еребивоч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Прямоугольник 1"/>
          <p:cNvSpPr/>
          <p:nvPr/>
        </p:nvSpPr>
        <p:spPr>
          <a:xfrm>
            <a:off x="0" y="0"/>
            <a:ext cx="20104100" cy="793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Группа 4"/>
          <p:cNvGrpSpPr/>
          <p:nvPr/>
        </p:nvGrpSpPr>
        <p:grpSpPr>
          <a:xfrm>
            <a:off x="1295397" y="6024236"/>
            <a:ext cx="17214603" cy="1916439"/>
            <a:chOff x="0" y="0"/>
            <a:chExt cx="17214601" cy="1916437"/>
          </a:xfrm>
        </p:grpSpPr>
        <p:grpSp>
          <p:nvGrpSpPr>
            <p:cNvPr id="3" name="Группа 3"/>
            <p:cNvGrpSpPr/>
            <p:nvPr/>
          </p:nvGrpSpPr>
          <p:grpSpPr>
            <a:xfrm>
              <a:off x="4580769" y="1591392"/>
              <a:ext cx="12633833" cy="321280"/>
              <a:chOff x="0" y="0"/>
              <a:chExt cx="12633832" cy="321279"/>
            </a:xfrm>
          </p:grpSpPr>
          <p:sp>
            <p:nvSpPr>
              <p:cNvPr id="595" name="bk object 21"/>
              <p:cNvSpPr/>
              <p:nvPr/>
            </p:nvSpPr>
            <p:spPr>
              <a:xfrm>
                <a:off x="1252676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bk object 22"/>
              <p:cNvSpPr/>
              <p:nvPr/>
            </p:nvSpPr>
            <p:spPr>
              <a:xfrm>
                <a:off x="9314805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bk object 23"/>
              <p:cNvSpPr/>
              <p:nvPr/>
            </p:nvSpPr>
            <p:spPr>
              <a:xfrm>
                <a:off x="96360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bk object 24"/>
              <p:cNvSpPr/>
              <p:nvPr/>
            </p:nvSpPr>
            <p:spPr>
              <a:xfrm>
                <a:off x="99572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bk object 25"/>
              <p:cNvSpPr/>
              <p:nvPr/>
            </p:nvSpPr>
            <p:spPr>
              <a:xfrm>
                <a:off x="10278398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bk object 26"/>
              <p:cNvSpPr/>
              <p:nvPr/>
            </p:nvSpPr>
            <p:spPr>
              <a:xfrm>
                <a:off x="105995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bk object 27"/>
              <p:cNvSpPr/>
              <p:nvPr/>
            </p:nvSpPr>
            <p:spPr>
              <a:xfrm>
                <a:off x="1092080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bk object 28"/>
              <p:cNvSpPr/>
              <p:nvPr/>
            </p:nvSpPr>
            <p:spPr>
              <a:xfrm>
                <a:off x="7708813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bk object 29"/>
              <p:cNvSpPr/>
              <p:nvPr/>
            </p:nvSpPr>
            <p:spPr>
              <a:xfrm>
                <a:off x="8030006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bk object 30"/>
              <p:cNvSpPr/>
              <p:nvPr/>
            </p:nvSpPr>
            <p:spPr>
              <a:xfrm>
                <a:off x="835120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bk object 31"/>
              <p:cNvSpPr/>
              <p:nvPr/>
            </p:nvSpPr>
            <p:spPr>
              <a:xfrm>
                <a:off x="8672417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bk object 32"/>
              <p:cNvSpPr/>
              <p:nvPr/>
            </p:nvSpPr>
            <p:spPr>
              <a:xfrm>
                <a:off x="89936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bk object 33"/>
              <p:cNvSpPr/>
              <p:nvPr/>
            </p:nvSpPr>
            <p:spPr>
              <a:xfrm>
                <a:off x="610279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bk object 34"/>
              <p:cNvSpPr/>
              <p:nvPr/>
            </p:nvSpPr>
            <p:spPr>
              <a:xfrm>
                <a:off x="642401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bk object 35"/>
              <p:cNvSpPr/>
              <p:nvPr/>
            </p:nvSpPr>
            <p:spPr>
              <a:xfrm>
                <a:off x="674520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bk object 36"/>
              <p:cNvSpPr/>
              <p:nvPr/>
            </p:nvSpPr>
            <p:spPr>
              <a:xfrm>
                <a:off x="706638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bk object 37"/>
              <p:cNvSpPr/>
              <p:nvPr/>
            </p:nvSpPr>
            <p:spPr>
              <a:xfrm>
                <a:off x="738761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bk object 38"/>
              <p:cNvSpPr/>
              <p:nvPr/>
            </p:nvSpPr>
            <p:spPr>
              <a:xfrm>
                <a:off x="4496806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bk object 39"/>
              <p:cNvSpPr/>
              <p:nvPr/>
            </p:nvSpPr>
            <p:spPr>
              <a:xfrm>
                <a:off x="481800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bk object 40"/>
              <p:cNvSpPr/>
              <p:nvPr/>
            </p:nvSpPr>
            <p:spPr>
              <a:xfrm>
                <a:off x="51391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bk object 41"/>
              <p:cNvSpPr/>
              <p:nvPr/>
            </p:nvSpPr>
            <p:spPr>
              <a:xfrm>
                <a:off x="546038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bk object 42"/>
              <p:cNvSpPr/>
              <p:nvPr/>
            </p:nvSpPr>
            <p:spPr>
              <a:xfrm>
                <a:off x="57816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bk object 43"/>
              <p:cNvSpPr/>
              <p:nvPr/>
            </p:nvSpPr>
            <p:spPr>
              <a:xfrm>
                <a:off x="2890813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bk object 44"/>
              <p:cNvSpPr/>
              <p:nvPr/>
            </p:nvSpPr>
            <p:spPr>
              <a:xfrm>
                <a:off x="3212007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bk object 45"/>
              <p:cNvSpPr/>
              <p:nvPr/>
            </p:nvSpPr>
            <p:spPr>
              <a:xfrm>
                <a:off x="3533202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bk object 46"/>
              <p:cNvSpPr/>
              <p:nvPr/>
            </p:nvSpPr>
            <p:spPr>
              <a:xfrm>
                <a:off x="3854406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bk object 47"/>
              <p:cNvSpPr/>
              <p:nvPr/>
            </p:nvSpPr>
            <p:spPr>
              <a:xfrm>
                <a:off x="417561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bk object 48"/>
              <p:cNvSpPr/>
              <p:nvPr/>
            </p:nvSpPr>
            <p:spPr>
              <a:xfrm>
                <a:off x="1284820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bk object 49"/>
              <p:cNvSpPr/>
              <p:nvPr/>
            </p:nvSpPr>
            <p:spPr>
              <a:xfrm>
                <a:off x="1606013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bk object 50"/>
              <p:cNvSpPr/>
              <p:nvPr/>
            </p:nvSpPr>
            <p:spPr>
              <a:xfrm>
                <a:off x="1927209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5" name="bk object 51"/>
              <p:cNvSpPr/>
              <p:nvPr/>
            </p:nvSpPr>
            <p:spPr>
              <a:xfrm>
                <a:off x="2248414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bk object 52"/>
              <p:cNvSpPr/>
              <p:nvPr/>
            </p:nvSpPr>
            <p:spPr>
              <a:xfrm>
                <a:off x="2569619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bk object 54"/>
              <p:cNvSpPr/>
              <p:nvPr/>
            </p:nvSpPr>
            <p:spPr>
              <a:xfrm>
                <a:off x="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bk object 55"/>
              <p:cNvSpPr/>
              <p:nvPr/>
            </p:nvSpPr>
            <p:spPr>
              <a:xfrm>
                <a:off x="32119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bk object 56"/>
              <p:cNvSpPr/>
              <p:nvPr/>
            </p:nvSpPr>
            <p:spPr>
              <a:xfrm>
                <a:off x="642421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bk object 57"/>
              <p:cNvSpPr/>
              <p:nvPr/>
            </p:nvSpPr>
            <p:spPr>
              <a:xfrm>
                <a:off x="963625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bk object 58"/>
              <p:cNvSpPr/>
              <p:nvPr/>
            </p:nvSpPr>
            <p:spPr>
              <a:xfrm>
                <a:off x="1124200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2" name="bk object 59"/>
              <p:cNvSpPr/>
              <p:nvPr/>
            </p:nvSpPr>
            <p:spPr>
              <a:xfrm>
                <a:off x="1156319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bk object 60"/>
              <p:cNvSpPr/>
              <p:nvPr/>
            </p:nvSpPr>
            <p:spPr>
              <a:xfrm>
                <a:off x="11884403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bk object 61"/>
              <p:cNvSpPr/>
              <p:nvPr/>
            </p:nvSpPr>
            <p:spPr>
              <a:xfrm>
                <a:off x="12205585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" name="Группа 55"/>
            <p:cNvGrpSpPr/>
            <p:nvPr/>
          </p:nvGrpSpPr>
          <p:grpSpPr>
            <a:xfrm>
              <a:off x="0" y="0"/>
              <a:ext cx="4356731" cy="1916438"/>
              <a:chOff x="0" y="0"/>
              <a:chExt cx="4356730" cy="1916437"/>
            </a:xfrm>
          </p:grpSpPr>
          <p:sp>
            <p:nvSpPr>
              <p:cNvPr id="636" name="Rectangle 139"/>
              <p:cNvSpPr/>
              <p:nvPr/>
            </p:nvSpPr>
            <p:spPr>
              <a:xfrm>
                <a:off x="-1" y="8730"/>
                <a:ext cx="279390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Rectangle 140"/>
              <p:cNvSpPr/>
              <p:nvPr/>
            </p:nvSpPr>
            <p:spPr>
              <a:xfrm>
                <a:off x="82070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Rectangle 141"/>
              <p:cNvSpPr/>
              <p:nvPr/>
            </p:nvSpPr>
            <p:spPr>
              <a:xfrm>
                <a:off x="1632682" y="1375121"/>
                <a:ext cx="279390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Rectangle 142"/>
              <p:cNvSpPr/>
              <p:nvPr/>
            </p:nvSpPr>
            <p:spPr>
              <a:xfrm>
                <a:off x="2453389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Rectangle 143"/>
              <p:cNvSpPr/>
              <p:nvPr/>
            </p:nvSpPr>
            <p:spPr>
              <a:xfrm>
                <a:off x="327409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Freeform 144"/>
              <p:cNvSpPr/>
              <p:nvPr/>
            </p:nvSpPr>
            <p:spPr>
              <a:xfrm>
                <a:off x="2994706" y="8730"/>
                <a:ext cx="820708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Rectangle 145"/>
              <p:cNvSpPr/>
              <p:nvPr/>
            </p:nvSpPr>
            <p:spPr>
              <a:xfrm>
                <a:off x="4086072" y="8730"/>
                <a:ext cx="270659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Freeform 146"/>
              <p:cNvSpPr/>
              <p:nvPr/>
            </p:nvSpPr>
            <p:spPr>
              <a:xfrm>
                <a:off x="820706" y="8730"/>
                <a:ext cx="811977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Freeform 149"/>
              <p:cNvSpPr/>
              <p:nvPr/>
            </p:nvSpPr>
            <p:spPr>
              <a:xfrm>
                <a:off x="1833493" y="-1"/>
                <a:ext cx="934210" cy="110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" name="Группа 69"/>
          <p:cNvGrpSpPr/>
          <p:nvPr/>
        </p:nvGrpSpPr>
        <p:grpSpPr>
          <a:xfrm>
            <a:off x="1057558" y="8578807"/>
            <a:ext cx="157064" cy="2031352"/>
            <a:chOff x="0" y="0"/>
            <a:chExt cx="157063" cy="2031351"/>
          </a:xfrm>
        </p:grpSpPr>
        <p:sp>
          <p:nvSpPr>
            <p:cNvPr id="647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9312275"/>
            <a:ext cx="16862584" cy="60786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659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69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8"/>
          </a:xfrm>
        </p:grpSpPr>
        <p:sp>
          <p:nvSpPr>
            <p:cNvPr id="662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3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4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5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6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7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8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9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0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1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2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3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4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5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6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7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8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9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0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1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2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3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4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5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6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7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8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9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0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1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2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3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4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5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6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7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8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9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0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1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2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3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4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5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6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7" name="Rectangle 139"/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8" name="Rectangle 140"/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Rectangle 141"/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Rectangle 142"/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1" name="Rectangle 143"/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2" name="Freeform 144"/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3" name="Rectangle 145"/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4" name="Freeform 146"/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5" name="Freeform 149"/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ловок и нижний 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иаграммы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1" name="object 4"/>
          <p:cNvSpPr/>
          <p:nvPr/>
        </p:nvSpPr>
        <p:spPr>
          <a:xfrm>
            <a:off x="1057558" y="1015675"/>
            <a:ext cx="157064" cy="114132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2" name="object 5"/>
          <p:cNvSpPr/>
          <p:nvPr/>
        </p:nvSpPr>
        <p:spPr>
          <a:xfrm flipV="1">
            <a:off x="1214621" y="544485"/>
            <a:ext cx="1" cy="2031353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20758" y="6421380"/>
            <a:ext cx="6636099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  <a:lvl2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2pPr>
            <a:lvl3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3pPr>
            <a:lvl4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4pPr>
            <a:lvl5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5" name="Holder 3"/>
          <p:cNvSpPr>
            <a:spLocks noGrp="1"/>
          </p:cNvSpPr>
          <p:nvPr>
            <p:ph type="body" sz="quarter" idx="13"/>
          </p:nvPr>
        </p:nvSpPr>
        <p:spPr>
          <a:xfrm>
            <a:off x="1620758" y="7254668"/>
            <a:ext cx="7502530" cy="64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/>
              <a:t>Образец текста</a:t>
            </a:r>
          </a:p>
        </p:txBody>
      </p:sp>
      <p:pic>
        <p:nvPicPr>
          <p:cNvPr id="246" name="fon-05.png" descr="fon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21" y="10200725"/>
            <a:ext cx="15742706" cy="36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лож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fon.jpg" descr="fon.jpg"/>
          <p:cNvPicPr>
            <a:picLocks noChangeAspect="1"/>
          </p:cNvPicPr>
          <p:nvPr/>
        </p:nvPicPr>
        <p:blipFill>
          <a:blip r:embed="rId2"/>
          <a:srcRect t="6876" b="3264"/>
          <a:stretch>
            <a:fillRect/>
          </a:stretch>
        </p:blipFill>
        <p:spPr>
          <a:xfrm>
            <a:off x="4939" y="288577"/>
            <a:ext cx="20094222" cy="1015676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65"/>
          <p:cNvGrpSpPr/>
          <p:nvPr/>
        </p:nvGrpSpPr>
        <p:grpSpPr>
          <a:xfrm>
            <a:off x="10719409" y="3762816"/>
            <a:ext cx="156454" cy="2255523"/>
            <a:chOff x="0" y="0"/>
            <a:chExt cx="156452" cy="2255522"/>
          </a:xfrm>
        </p:grpSpPr>
        <p:sp>
          <p:nvSpPr>
            <p:cNvPr id="322" name="bk object 73"/>
            <p:cNvSpPr/>
            <p:nvPr/>
          </p:nvSpPr>
          <p:spPr>
            <a:xfrm>
              <a:off x="0" y="338980"/>
              <a:ext cx="156453" cy="12646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bk object 74"/>
            <p:cNvSpPr/>
            <p:nvPr/>
          </p:nvSpPr>
          <p:spPr>
            <a:xfrm flipH="1">
              <a:off x="156451" y="0"/>
              <a:ext cx="1" cy="2255523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367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25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" name="Группа 365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370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7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34937" y="4074459"/>
            <a:ext cx="7349037" cy="1215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pic>
        <p:nvPicPr>
          <p:cNvPr id="382" name="logo VNIIM_final-05.png" descr="logo VNIIM_final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46" y="3389491"/>
            <a:ext cx="8590203" cy="263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ogo VNIIM_final-13.png" descr="logo VNIIM_final-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1240" y="10042972"/>
            <a:ext cx="1988078" cy="104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fon.jpg" descr="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03" y="-589707"/>
            <a:ext cx="20094223" cy="1130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6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393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4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63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96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7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0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1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2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3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4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5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6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8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9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0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1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4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0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1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2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5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8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9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0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" name="Группа 111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441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452" name="logo VNIIM_final-13.png" descr="logo VNIIM_final-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5540" y="10236012"/>
            <a:ext cx="1794874" cy="9424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еребивоч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Прямоугольник 1"/>
          <p:cNvSpPr/>
          <p:nvPr/>
        </p:nvSpPr>
        <p:spPr>
          <a:xfrm>
            <a:off x="0" y="0"/>
            <a:ext cx="20104100" cy="793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Группа 4"/>
          <p:cNvGrpSpPr/>
          <p:nvPr/>
        </p:nvGrpSpPr>
        <p:grpSpPr>
          <a:xfrm>
            <a:off x="1295397" y="6024236"/>
            <a:ext cx="17214603" cy="1916439"/>
            <a:chOff x="0" y="0"/>
            <a:chExt cx="17214601" cy="1916437"/>
          </a:xfrm>
        </p:grpSpPr>
        <p:grpSp>
          <p:nvGrpSpPr>
            <p:cNvPr id="3" name="Группа 3"/>
            <p:cNvGrpSpPr/>
            <p:nvPr/>
          </p:nvGrpSpPr>
          <p:grpSpPr>
            <a:xfrm>
              <a:off x="4580769" y="1591392"/>
              <a:ext cx="12633833" cy="321280"/>
              <a:chOff x="0" y="0"/>
              <a:chExt cx="12633832" cy="321279"/>
            </a:xfrm>
          </p:grpSpPr>
          <p:sp>
            <p:nvSpPr>
              <p:cNvPr id="595" name="bk object 21"/>
              <p:cNvSpPr/>
              <p:nvPr/>
            </p:nvSpPr>
            <p:spPr>
              <a:xfrm>
                <a:off x="1252676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bk object 22"/>
              <p:cNvSpPr/>
              <p:nvPr/>
            </p:nvSpPr>
            <p:spPr>
              <a:xfrm>
                <a:off x="9314805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bk object 23"/>
              <p:cNvSpPr/>
              <p:nvPr/>
            </p:nvSpPr>
            <p:spPr>
              <a:xfrm>
                <a:off x="96360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bk object 24"/>
              <p:cNvSpPr/>
              <p:nvPr/>
            </p:nvSpPr>
            <p:spPr>
              <a:xfrm>
                <a:off x="99572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bk object 25"/>
              <p:cNvSpPr/>
              <p:nvPr/>
            </p:nvSpPr>
            <p:spPr>
              <a:xfrm>
                <a:off x="10278398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bk object 26"/>
              <p:cNvSpPr/>
              <p:nvPr/>
            </p:nvSpPr>
            <p:spPr>
              <a:xfrm>
                <a:off x="105995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bk object 27"/>
              <p:cNvSpPr/>
              <p:nvPr/>
            </p:nvSpPr>
            <p:spPr>
              <a:xfrm>
                <a:off x="1092080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bk object 28"/>
              <p:cNvSpPr/>
              <p:nvPr/>
            </p:nvSpPr>
            <p:spPr>
              <a:xfrm>
                <a:off x="7708813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bk object 29"/>
              <p:cNvSpPr/>
              <p:nvPr/>
            </p:nvSpPr>
            <p:spPr>
              <a:xfrm>
                <a:off x="8030006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bk object 30"/>
              <p:cNvSpPr/>
              <p:nvPr/>
            </p:nvSpPr>
            <p:spPr>
              <a:xfrm>
                <a:off x="835120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bk object 31"/>
              <p:cNvSpPr/>
              <p:nvPr/>
            </p:nvSpPr>
            <p:spPr>
              <a:xfrm>
                <a:off x="8672417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bk object 32"/>
              <p:cNvSpPr/>
              <p:nvPr/>
            </p:nvSpPr>
            <p:spPr>
              <a:xfrm>
                <a:off x="89936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bk object 33"/>
              <p:cNvSpPr/>
              <p:nvPr/>
            </p:nvSpPr>
            <p:spPr>
              <a:xfrm>
                <a:off x="610279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bk object 34"/>
              <p:cNvSpPr/>
              <p:nvPr/>
            </p:nvSpPr>
            <p:spPr>
              <a:xfrm>
                <a:off x="642401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bk object 35"/>
              <p:cNvSpPr/>
              <p:nvPr/>
            </p:nvSpPr>
            <p:spPr>
              <a:xfrm>
                <a:off x="674520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bk object 36"/>
              <p:cNvSpPr/>
              <p:nvPr/>
            </p:nvSpPr>
            <p:spPr>
              <a:xfrm>
                <a:off x="706638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bk object 37"/>
              <p:cNvSpPr/>
              <p:nvPr/>
            </p:nvSpPr>
            <p:spPr>
              <a:xfrm>
                <a:off x="738761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bk object 38"/>
              <p:cNvSpPr/>
              <p:nvPr/>
            </p:nvSpPr>
            <p:spPr>
              <a:xfrm>
                <a:off x="4496806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bk object 39"/>
              <p:cNvSpPr/>
              <p:nvPr/>
            </p:nvSpPr>
            <p:spPr>
              <a:xfrm>
                <a:off x="481800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bk object 40"/>
              <p:cNvSpPr/>
              <p:nvPr/>
            </p:nvSpPr>
            <p:spPr>
              <a:xfrm>
                <a:off x="51391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bk object 41"/>
              <p:cNvSpPr/>
              <p:nvPr/>
            </p:nvSpPr>
            <p:spPr>
              <a:xfrm>
                <a:off x="546038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bk object 42"/>
              <p:cNvSpPr/>
              <p:nvPr/>
            </p:nvSpPr>
            <p:spPr>
              <a:xfrm>
                <a:off x="57816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bk object 43"/>
              <p:cNvSpPr/>
              <p:nvPr/>
            </p:nvSpPr>
            <p:spPr>
              <a:xfrm>
                <a:off x="2890813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bk object 44"/>
              <p:cNvSpPr/>
              <p:nvPr/>
            </p:nvSpPr>
            <p:spPr>
              <a:xfrm>
                <a:off x="3212007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bk object 45"/>
              <p:cNvSpPr/>
              <p:nvPr/>
            </p:nvSpPr>
            <p:spPr>
              <a:xfrm>
                <a:off x="3533202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bk object 46"/>
              <p:cNvSpPr/>
              <p:nvPr/>
            </p:nvSpPr>
            <p:spPr>
              <a:xfrm>
                <a:off x="3854406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bk object 47"/>
              <p:cNvSpPr/>
              <p:nvPr/>
            </p:nvSpPr>
            <p:spPr>
              <a:xfrm>
                <a:off x="417561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bk object 48"/>
              <p:cNvSpPr/>
              <p:nvPr/>
            </p:nvSpPr>
            <p:spPr>
              <a:xfrm>
                <a:off x="1284820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bk object 49"/>
              <p:cNvSpPr/>
              <p:nvPr/>
            </p:nvSpPr>
            <p:spPr>
              <a:xfrm>
                <a:off x="1606013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bk object 50"/>
              <p:cNvSpPr/>
              <p:nvPr/>
            </p:nvSpPr>
            <p:spPr>
              <a:xfrm>
                <a:off x="1927209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5" name="bk object 51"/>
              <p:cNvSpPr/>
              <p:nvPr/>
            </p:nvSpPr>
            <p:spPr>
              <a:xfrm>
                <a:off x="2248414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bk object 52"/>
              <p:cNvSpPr/>
              <p:nvPr/>
            </p:nvSpPr>
            <p:spPr>
              <a:xfrm>
                <a:off x="2569619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bk object 54"/>
              <p:cNvSpPr/>
              <p:nvPr/>
            </p:nvSpPr>
            <p:spPr>
              <a:xfrm>
                <a:off x="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bk object 55"/>
              <p:cNvSpPr/>
              <p:nvPr/>
            </p:nvSpPr>
            <p:spPr>
              <a:xfrm>
                <a:off x="32119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bk object 56"/>
              <p:cNvSpPr/>
              <p:nvPr/>
            </p:nvSpPr>
            <p:spPr>
              <a:xfrm>
                <a:off x="642421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bk object 57"/>
              <p:cNvSpPr/>
              <p:nvPr/>
            </p:nvSpPr>
            <p:spPr>
              <a:xfrm>
                <a:off x="963625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bk object 58"/>
              <p:cNvSpPr/>
              <p:nvPr/>
            </p:nvSpPr>
            <p:spPr>
              <a:xfrm>
                <a:off x="1124200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2" name="bk object 59"/>
              <p:cNvSpPr/>
              <p:nvPr/>
            </p:nvSpPr>
            <p:spPr>
              <a:xfrm>
                <a:off x="1156319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bk object 60"/>
              <p:cNvSpPr/>
              <p:nvPr/>
            </p:nvSpPr>
            <p:spPr>
              <a:xfrm>
                <a:off x="11884403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bk object 61"/>
              <p:cNvSpPr/>
              <p:nvPr/>
            </p:nvSpPr>
            <p:spPr>
              <a:xfrm>
                <a:off x="12205585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" name="Группа 55"/>
            <p:cNvGrpSpPr/>
            <p:nvPr/>
          </p:nvGrpSpPr>
          <p:grpSpPr>
            <a:xfrm>
              <a:off x="0" y="0"/>
              <a:ext cx="4356731" cy="1916438"/>
              <a:chOff x="0" y="0"/>
              <a:chExt cx="4356730" cy="1916437"/>
            </a:xfrm>
          </p:grpSpPr>
          <p:sp>
            <p:nvSpPr>
              <p:cNvPr id="636" name="Rectangle 139"/>
              <p:cNvSpPr/>
              <p:nvPr/>
            </p:nvSpPr>
            <p:spPr>
              <a:xfrm>
                <a:off x="-1" y="8730"/>
                <a:ext cx="279390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Rectangle 140"/>
              <p:cNvSpPr/>
              <p:nvPr/>
            </p:nvSpPr>
            <p:spPr>
              <a:xfrm>
                <a:off x="82070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Rectangle 141"/>
              <p:cNvSpPr/>
              <p:nvPr/>
            </p:nvSpPr>
            <p:spPr>
              <a:xfrm>
                <a:off x="1632682" y="1375121"/>
                <a:ext cx="279390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Rectangle 142"/>
              <p:cNvSpPr/>
              <p:nvPr/>
            </p:nvSpPr>
            <p:spPr>
              <a:xfrm>
                <a:off x="2453389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Rectangle 143"/>
              <p:cNvSpPr/>
              <p:nvPr/>
            </p:nvSpPr>
            <p:spPr>
              <a:xfrm>
                <a:off x="327409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Freeform 144"/>
              <p:cNvSpPr/>
              <p:nvPr/>
            </p:nvSpPr>
            <p:spPr>
              <a:xfrm>
                <a:off x="2994706" y="8730"/>
                <a:ext cx="820708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Rectangle 145"/>
              <p:cNvSpPr/>
              <p:nvPr/>
            </p:nvSpPr>
            <p:spPr>
              <a:xfrm>
                <a:off x="4086072" y="8730"/>
                <a:ext cx="270659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Freeform 146"/>
              <p:cNvSpPr/>
              <p:nvPr/>
            </p:nvSpPr>
            <p:spPr>
              <a:xfrm>
                <a:off x="820706" y="8730"/>
                <a:ext cx="811977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Freeform 149"/>
              <p:cNvSpPr/>
              <p:nvPr/>
            </p:nvSpPr>
            <p:spPr>
              <a:xfrm>
                <a:off x="1833493" y="-1"/>
                <a:ext cx="934210" cy="110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" name="Группа 69"/>
          <p:cNvGrpSpPr/>
          <p:nvPr/>
        </p:nvGrpSpPr>
        <p:grpSpPr>
          <a:xfrm>
            <a:off x="1057558" y="8578807"/>
            <a:ext cx="157064" cy="2031352"/>
            <a:chOff x="0" y="0"/>
            <a:chExt cx="157063" cy="2031351"/>
          </a:xfrm>
        </p:grpSpPr>
        <p:sp>
          <p:nvSpPr>
            <p:cNvPr id="647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9312275"/>
            <a:ext cx="16862584" cy="60786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иаграммы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41" name="object 4"/>
          <p:cNvSpPr/>
          <p:nvPr/>
        </p:nvSpPr>
        <p:spPr>
          <a:xfrm>
            <a:off x="1057558" y="1015675"/>
            <a:ext cx="157064" cy="114132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2" name="object 5"/>
          <p:cNvSpPr/>
          <p:nvPr/>
        </p:nvSpPr>
        <p:spPr>
          <a:xfrm flipV="1">
            <a:off x="1214621" y="544485"/>
            <a:ext cx="1" cy="2031353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20758" y="6421380"/>
            <a:ext cx="6636099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1pPr>
            <a:lvl2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2pPr>
            <a:lvl3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3pPr>
            <a:lvl4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4pPr>
            <a:lvl5pPr>
              <a:defRPr sz="1800" b="0">
                <a:solidFill>
                  <a:srgbClr val="000000"/>
                </a:solidFill>
                <a:latin typeface="Circe Light"/>
                <a:ea typeface="Circe Light"/>
                <a:cs typeface="Circe Light"/>
                <a:sym typeface="Circe Ligh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5" name="Holder 3"/>
          <p:cNvSpPr>
            <a:spLocks noGrp="1"/>
          </p:cNvSpPr>
          <p:nvPr>
            <p:ph type="body" sz="quarter" idx="13"/>
          </p:nvPr>
        </p:nvSpPr>
        <p:spPr>
          <a:xfrm>
            <a:off x="1620758" y="7254668"/>
            <a:ext cx="7502530" cy="6463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400" b="0">
                <a:solidFill>
                  <a:srgbClr val="808080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rPr lang="ru-RU"/>
              <a:t>Образец текста</a:t>
            </a:r>
          </a:p>
        </p:txBody>
      </p:sp>
      <p:pic>
        <p:nvPicPr>
          <p:cNvPr id="246" name="fon-05.png" descr="fon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21" y="10200725"/>
            <a:ext cx="15742706" cy="36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" name="Группа 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659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" name="Группа 69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8"/>
          </a:xfrm>
        </p:grpSpPr>
        <p:sp>
          <p:nvSpPr>
            <p:cNvPr id="662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3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4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5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6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7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8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9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0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1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2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3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4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5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6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7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8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9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0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1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2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3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4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5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6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7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8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9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0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1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2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3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4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5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6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7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8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9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0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1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2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3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4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5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6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7" name="Rectangle 139"/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8" name="Rectangle 140"/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Rectangle 141"/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Rectangle 142"/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1" name="Rectangle 143"/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2" name="Freeform 144"/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3" name="Rectangle 145"/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4" name="Freeform 146"/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5" name="Freeform 149"/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лож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fon.jpg" descr="fon.jpg"/>
          <p:cNvPicPr>
            <a:picLocks noChangeAspect="1"/>
          </p:cNvPicPr>
          <p:nvPr/>
        </p:nvPicPr>
        <p:blipFill>
          <a:blip r:embed="rId2"/>
          <a:srcRect t="6876" b="3264"/>
          <a:stretch>
            <a:fillRect/>
          </a:stretch>
        </p:blipFill>
        <p:spPr>
          <a:xfrm>
            <a:off x="4939" y="288577"/>
            <a:ext cx="20094222" cy="1015676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24" name="Группа 65"/>
          <p:cNvGrpSpPr/>
          <p:nvPr/>
        </p:nvGrpSpPr>
        <p:grpSpPr>
          <a:xfrm>
            <a:off x="10719409" y="3762816"/>
            <a:ext cx="156454" cy="2255523"/>
            <a:chOff x="0" y="0"/>
            <a:chExt cx="156452" cy="2255522"/>
          </a:xfrm>
        </p:grpSpPr>
        <p:sp>
          <p:nvSpPr>
            <p:cNvPr id="322" name="bk object 73"/>
            <p:cNvSpPr/>
            <p:nvPr/>
          </p:nvSpPr>
          <p:spPr>
            <a:xfrm>
              <a:off x="0" y="338980"/>
              <a:ext cx="156453" cy="12646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bk object 74"/>
            <p:cNvSpPr/>
            <p:nvPr/>
          </p:nvSpPr>
          <p:spPr>
            <a:xfrm flipH="1">
              <a:off x="156451" y="0"/>
              <a:ext cx="1" cy="2255523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80" name="Группа 367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25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79" name="Группа 365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370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7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534937" y="4074459"/>
            <a:ext cx="7349037" cy="1215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pic>
        <p:nvPicPr>
          <p:cNvPr id="382" name="logo VNIIM_final-05.png" descr="logo VNIIM_final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46" y="3389491"/>
            <a:ext cx="8590203" cy="263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ogo VNIIM_final-13.png" descr="logo VNIIM_final-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1240" y="10042972"/>
            <a:ext cx="1988078" cy="104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fon.jpg" descr="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03" y="-589707"/>
            <a:ext cx="20094223" cy="1130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95" name="Группа 6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393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4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51" name="Группа 63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7"/>
          </a:xfrm>
        </p:grpSpPr>
        <p:sp>
          <p:nvSpPr>
            <p:cNvPr id="396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7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9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0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1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2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3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4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5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6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8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9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0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1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4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6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0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6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7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8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1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2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5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8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9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0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50" name="Группа 111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441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452" name="logo VNIIM_final-13.png" descr="logo VNIIM_final-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5540" y="10236012"/>
            <a:ext cx="1794874" cy="94249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еребивоч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Прямоугольник 1"/>
          <p:cNvSpPr/>
          <p:nvPr/>
        </p:nvSpPr>
        <p:spPr>
          <a:xfrm>
            <a:off x="0" y="0"/>
            <a:ext cx="20104100" cy="793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46" name="Группа 4"/>
          <p:cNvGrpSpPr/>
          <p:nvPr/>
        </p:nvGrpSpPr>
        <p:grpSpPr>
          <a:xfrm>
            <a:off x="1295397" y="6024236"/>
            <a:ext cx="17214603" cy="1916439"/>
            <a:chOff x="0" y="0"/>
            <a:chExt cx="17214601" cy="1916437"/>
          </a:xfrm>
        </p:grpSpPr>
        <p:grpSp>
          <p:nvGrpSpPr>
            <p:cNvPr id="635" name="Группа 3"/>
            <p:cNvGrpSpPr/>
            <p:nvPr/>
          </p:nvGrpSpPr>
          <p:grpSpPr>
            <a:xfrm>
              <a:off x="4580769" y="1591392"/>
              <a:ext cx="12633833" cy="321280"/>
              <a:chOff x="0" y="0"/>
              <a:chExt cx="12633832" cy="321279"/>
            </a:xfrm>
          </p:grpSpPr>
          <p:sp>
            <p:nvSpPr>
              <p:cNvPr id="595" name="bk object 21"/>
              <p:cNvSpPr/>
              <p:nvPr/>
            </p:nvSpPr>
            <p:spPr>
              <a:xfrm>
                <a:off x="1252676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bk object 22"/>
              <p:cNvSpPr/>
              <p:nvPr/>
            </p:nvSpPr>
            <p:spPr>
              <a:xfrm>
                <a:off x="9314805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bk object 23"/>
              <p:cNvSpPr/>
              <p:nvPr/>
            </p:nvSpPr>
            <p:spPr>
              <a:xfrm>
                <a:off x="96360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bk object 24"/>
              <p:cNvSpPr/>
              <p:nvPr/>
            </p:nvSpPr>
            <p:spPr>
              <a:xfrm>
                <a:off x="99572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bk object 25"/>
              <p:cNvSpPr/>
              <p:nvPr/>
            </p:nvSpPr>
            <p:spPr>
              <a:xfrm>
                <a:off x="10278398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bk object 26"/>
              <p:cNvSpPr/>
              <p:nvPr/>
            </p:nvSpPr>
            <p:spPr>
              <a:xfrm>
                <a:off x="105995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bk object 27"/>
              <p:cNvSpPr/>
              <p:nvPr/>
            </p:nvSpPr>
            <p:spPr>
              <a:xfrm>
                <a:off x="1092080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bk object 28"/>
              <p:cNvSpPr/>
              <p:nvPr/>
            </p:nvSpPr>
            <p:spPr>
              <a:xfrm>
                <a:off x="7708813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bk object 29"/>
              <p:cNvSpPr/>
              <p:nvPr/>
            </p:nvSpPr>
            <p:spPr>
              <a:xfrm>
                <a:off x="8030006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bk object 30"/>
              <p:cNvSpPr/>
              <p:nvPr/>
            </p:nvSpPr>
            <p:spPr>
              <a:xfrm>
                <a:off x="835120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bk object 31"/>
              <p:cNvSpPr/>
              <p:nvPr/>
            </p:nvSpPr>
            <p:spPr>
              <a:xfrm>
                <a:off x="8672417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bk object 32"/>
              <p:cNvSpPr/>
              <p:nvPr/>
            </p:nvSpPr>
            <p:spPr>
              <a:xfrm>
                <a:off x="89936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bk object 33"/>
              <p:cNvSpPr/>
              <p:nvPr/>
            </p:nvSpPr>
            <p:spPr>
              <a:xfrm>
                <a:off x="610279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bk object 34"/>
              <p:cNvSpPr/>
              <p:nvPr/>
            </p:nvSpPr>
            <p:spPr>
              <a:xfrm>
                <a:off x="642401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bk object 35"/>
              <p:cNvSpPr/>
              <p:nvPr/>
            </p:nvSpPr>
            <p:spPr>
              <a:xfrm>
                <a:off x="674520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bk object 36"/>
              <p:cNvSpPr/>
              <p:nvPr/>
            </p:nvSpPr>
            <p:spPr>
              <a:xfrm>
                <a:off x="706638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bk object 37"/>
              <p:cNvSpPr/>
              <p:nvPr/>
            </p:nvSpPr>
            <p:spPr>
              <a:xfrm>
                <a:off x="738761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bk object 38"/>
              <p:cNvSpPr/>
              <p:nvPr/>
            </p:nvSpPr>
            <p:spPr>
              <a:xfrm>
                <a:off x="4496806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bk object 39"/>
              <p:cNvSpPr/>
              <p:nvPr/>
            </p:nvSpPr>
            <p:spPr>
              <a:xfrm>
                <a:off x="481800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bk object 40"/>
              <p:cNvSpPr/>
              <p:nvPr/>
            </p:nvSpPr>
            <p:spPr>
              <a:xfrm>
                <a:off x="51391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bk object 41"/>
              <p:cNvSpPr/>
              <p:nvPr/>
            </p:nvSpPr>
            <p:spPr>
              <a:xfrm>
                <a:off x="546038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bk object 42"/>
              <p:cNvSpPr/>
              <p:nvPr/>
            </p:nvSpPr>
            <p:spPr>
              <a:xfrm>
                <a:off x="57816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bk object 43"/>
              <p:cNvSpPr/>
              <p:nvPr/>
            </p:nvSpPr>
            <p:spPr>
              <a:xfrm>
                <a:off x="2890813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bk object 44"/>
              <p:cNvSpPr/>
              <p:nvPr/>
            </p:nvSpPr>
            <p:spPr>
              <a:xfrm>
                <a:off x="3212007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bk object 45"/>
              <p:cNvSpPr/>
              <p:nvPr/>
            </p:nvSpPr>
            <p:spPr>
              <a:xfrm>
                <a:off x="3533202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bk object 46"/>
              <p:cNvSpPr/>
              <p:nvPr/>
            </p:nvSpPr>
            <p:spPr>
              <a:xfrm>
                <a:off x="3854406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bk object 47"/>
              <p:cNvSpPr/>
              <p:nvPr/>
            </p:nvSpPr>
            <p:spPr>
              <a:xfrm>
                <a:off x="417561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bk object 48"/>
              <p:cNvSpPr/>
              <p:nvPr/>
            </p:nvSpPr>
            <p:spPr>
              <a:xfrm>
                <a:off x="1284820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bk object 49"/>
              <p:cNvSpPr/>
              <p:nvPr/>
            </p:nvSpPr>
            <p:spPr>
              <a:xfrm>
                <a:off x="1606013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bk object 50"/>
              <p:cNvSpPr/>
              <p:nvPr/>
            </p:nvSpPr>
            <p:spPr>
              <a:xfrm>
                <a:off x="1927209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5" name="bk object 51"/>
              <p:cNvSpPr/>
              <p:nvPr/>
            </p:nvSpPr>
            <p:spPr>
              <a:xfrm>
                <a:off x="2248414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bk object 52"/>
              <p:cNvSpPr/>
              <p:nvPr/>
            </p:nvSpPr>
            <p:spPr>
              <a:xfrm>
                <a:off x="2569619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bk object 54"/>
              <p:cNvSpPr/>
              <p:nvPr/>
            </p:nvSpPr>
            <p:spPr>
              <a:xfrm>
                <a:off x="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bk object 55"/>
              <p:cNvSpPr/>
              <p:nvPr/>
            </p:nvSpPr>
            <p:spPr>
              <a:xfrm>
                <a:off x="32119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bk object 56"/>
              <p:cNvSpPr/>
              <p:nvPr/>
            </p:nvSpPr>
            <p:spPr>
              <a:xfrm>
                <a:off x="642421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bk object 57"/>
              <p:cNvSpPr/>
              <p:nvPr/>
            </p:nvSpPr>
            <p:spPr>
              <a:xfrm>
                <a:off x="963625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bk object 58"/>
              <p:cNvSpPr/>
              <p:nvPr/>
            </p:nvSpPr>
            <p:spPr>
              <a:xfrm>
                <a:off x="1124200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2" name="bk object 59"/>
              <p:cNvSpPr/>
              <p:nvPr/>
            </p:nvSpPr>
            <p:spPr>
              <a:xfrm>
                <a:off x="1156319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bk object 60"/>
              <p:cNvSpPr/>
              <p:nvPr/>
            </p:nvSpPr>
            <p:spPr>
              <a:xfrm>
                <a:off x="11884403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bk object 61"/>
              <p:cNvSpPr/>
              <p:nvPr/>
            </p:nvSpPr>
            <p:spPr>
              <a:xfrm>
                <a:off x="12205585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45" name="Группа 55"/>
            <p:cNvGrpSpPr/>
            <p:nvPr/>
          </p:nvGrpSpPr>
          <p:grpSpPr>
            <a:xfrm>
              <a:off x="0" y="0"/>
              <a:ext cx="4356731" cy="1916438"/>
              <a:chOff x="0" y="0"/>
              <a:chExt cx="4356730" cy="1916437"/>
            </a:xfrm>
          </p:grpSpPr>
          <p:sp>
            <p:nvSpPr>
              <p:cNvPr id="636" name="Rectangle 139"/>
              <p:cNvSpPr/>
              <p:nvPr/>
            </p:nvSpPr>
            <p:spPr>
              <a:xfrm>
                <a:off x="-1" y="8730"/>
                <a:ext cx="279390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Rectangle 140"/>
              <p:cNvSpPr/>
              <p:nvPr/>
            </p:nvSpPr>
            <p:spPr>
              <a:xfrm>
                <a:off x="82070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Rectangle 141"/>
              <p:cNvSpPr/>
              <p:nvPr/>
            </p:nvSpPr>
            <p:spPr>
              <a:xfrm>
                <a:off x="1632682" y="1375121"/>
                <a:ext cx="279390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Rectangle 142"/>
              <p:cNvSpPr/>
              <p:nvPr/>
            </p:nvSpPr>
            <p:spPr>
              <a:xfrm>
                <a:off x="2453389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Rectangle 143"/>
              <p:cNvSpPr/>
              <p:nvPr/>
            </p:nvSpPr>
            <p:spPr>
              <a:xfrm>
                <a:off x="327409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Freeform 144"/>
              <p:cNvSpPr/>
              <p:nvPr/>
            </p:nvSpPr>
            <p:spPr>
              <a:xfrm>
                <a:off x="2994706" y="8730"/>
                <a:ext cx="820708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Rectangle 145"/>
              <p:cNvSpPr/>
              <p:nvPr/>
            </p:nvSpPr>
            <p:spPr>
              <a:xfrm>
                <a:off x="4086072" y="8730"/>
                <a:ext cx="270659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Freeform 146"/>
              <p:cNvSpPr/>
              <p:nvPr/>
            </p:nvSpPr>
            <p:spPr>
              <a:xfrm>
                <a:off x="820706" y="8730"/>
                <a:ext cx="811977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Freeform 149"/>
              <p:cNvSpPr/>
              <p:nvPr/>
            </p:nvSpPr>
            <p:spPr>
              <a:xfrm>
                <a:off x="1833493" y="-1"/>
                <a:ext cx="934210" cy="110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49" name="Группа 69"/>
          <p:cNvGrpSpPr/>
          <p:nvPr/>
        </p:nvGrpSpPr>
        <p:grpSpPr>
          <a:xfrm>
            <a:off x="1057558" y="8578807"/>
            <a:ext cx="157064" cy="2031352"/>
            <a:chOff x="0" y="0"/>
            <a:chExt cx="157063" cy="2031351"/>
          </a:xfrm>
        </p:grpSpPr>
        <p:sp>
          <p:nvSpPr>
            <p:cNvPr id="647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8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9312275"/>
            <a:ext cx="16862584" cy="60786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bk object 72"/>
          <p:cNvSpPr/>
          <p:nvPr/>
        </p:nvSpPr>
        <p:spPr>
          <a:xfrm>
            <a:off x="-1" y="10156759"/>
            <a:ext cx="20104101" cy="1151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61" name="Группа 7"/>
          <p:cNvGrpSpPr/>
          <p:nvPr/>
        </p:nvGrpSpPr>
        <p:grpSpPr>
          <a:xfrm>
            <a:off x="9989184" y="3902075"/>
            <a:ext cx="125652" cy="1811464"/>
            <a:chOff x="0" y="0"/>
            <a:chExt cx="125650" cy="1811463"/>
          </a:xfrm>
        </p:grpSpPr>
        <p:sp>
          <p:nvSpPr>
            <p:cNvPr id="659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0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16" name="Группа 69"/>
          <p:cNvGrpSpPr/>
          <p:nvPr/>
        </p:nvGrpSpPr>
        <p:grpSpPr>
          <a:xfrm>
            <a:off x="1968526" y="9406311"/>
            <a:ext cx="16167045" cy="753779"/>
            <a:chOff x="0" y="0"/>
            <a:chExt cx="16167043" cy="753778"/>
          </a:xfrm>
        </p:grpSpPr>
        <p:sp>
          <p:nvSpPr>
            <p:cNvPr id="662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3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4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5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6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7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8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9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0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1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2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3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4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5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6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7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8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9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0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1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2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3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4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5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6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7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8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9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0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1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2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3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4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5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6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7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8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9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0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1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2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3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4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5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6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7" name="Rectangle 139"/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8" name="Rectangle 140"/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9" name="Rectangle 141"/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0" name="Rectangle 142"/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1" name="Rectangle 143"/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2" name="Freeform 144"/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3" name="Rectangle 145"/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4" name="Freeform 146"/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5" name="Freeform 149"/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716980" y="10476206"/>
            <a:ext cx="4690958" cy="601781"/>
          </a:xfrm>
          <a:prstGeom prst="rect">
            <a:avLst/>
          </a:prstGeom>
        </p:spPr>
        <p:txBody>
          <a:bodyPr/>
          <a:lstStyle>
            <a:lvl1pPr indent="0">
              <a:defRPr sz="18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157" y="10476207"/>
            <a:ext cx="4523423" cy="601780"/>
          </a:xfrm>
          <a:prstGeom prst="rect">
            <a:avLst/>
          </a:prstGeom>
        </p:spPr>
        <p:txBody>
          <a:bodyPr lIns="150748" tIns="75374" rIns="150748" bIns="75374"/>
          <a:lstStyle/>
          <a:p>
            <a:fld id="{7E63069B-ADB9-44FD-8B7D-342FB1195D5F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483" y="10476207"/>
            <a:ext cx="6785134" cy="601780"/>
          </a:xfrm>
          <a:prstGeom prst="rect">
            <a:avLst/>
          </a:prstGeom>
        </p:spPr>
        <p:txBody>
          <a:bodyPr lIns="150748" tIns="75374" rIns="150748" bIns="75374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126577" y="10389189"/>
            <a:ext cx="236603" cy="215444"/>
          </a:xfrm>
        </p:spPr>
        <p:txBody>
          <a:bodyPr/>
          <a:lstStyle/>
          <a:p>
            <a:fld id="{AC865F63-6EC6-4D66-8DB7-D52216AC4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66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382157" y="10476207"/>
            <a:ext cx="4523423" cy="601780"/>
          </a:xfrm>
          <a:prstGeom prst="rect">
            <a:avLst/>
          </a:prstGeom>
        </p:spPr>
        <p:txBody>
          <a:bodyPr lIns="150748" tIns="75374" rIns="150748" bIns="75374"/>
          <a:lstStyle/>
          <a:p>
            <a:fld id="{7E63069B-ADB9-44FD-8B7D-342FB1195D5F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659483" y="10476207"/>
            <a:ext cx="6785134" cy="601780"/>
          </a:xfrm>
          <a:prstGeom prst="rect">
            <a:avLst/>
          </a:prstGeom>
        </p:spPr>
        <p:txBody>
          <a:bodyPr lIns="150748" tIns="75374" rIns="150748" bIns="75374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9126577" y="10389189"/>
            <a:ext cx="236603" cy="215444"/>
          </a:xfrm>
        </p:spPr>
        <p:txBody>
          <a:bodyPr/>
          <a:lstStyle/>
          <a:p>
            <a:fld id="{AC865F63-6EC6-4D66-8DB7-D52216AC4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8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ловок и нижний 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indent="12700" algn="r">
              <a:defRPr sz="1400" spc="15">
                <a:latin typeface="Circe"/>
                <a:ea typeface="Circe"/>
                <a:cs typeface="Circe"/>
                <a:sym typeface="Circ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" name="Группа 7"/>
          <p:cNvGrpSpPr/>
          <p:nvPr/>
        </p:nvGrpSpPr>
        <p:grpSpPr>
          <a:xfrm>
            <a:off x="1057558" y="544485"/>
            <a:ext cx="157064" cy="2031353"/>
            <a:chOff x="0" y="0"/>
            <a:chExt cx="157063" cy="2031351"/>
          </a:xfrm>
        </p:grpSpPr>
        <p:sp>
          <p:nvSpPr>
            <p:cNvPr id="3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9" name="Группа 10"/>
          <p:cNvGrpSpPr/>
          <p:nvPr/>
        </p:nvGrpSpPr>
        <p:grpSpPr>
          <a:xfrm>
            <a:off x="1689964" y="10250720"/>
            <a:ext cx="16718163" cy="289838"/>
            <a:chOff x="0" y="0"/>
            <a:chExt cx="16718162" cy="289836"/>
          </a:xfrm>
        </p:grpSpPr>
        <p:sp>
          <p:nvSpPr>
            <p:cNvPr id="6" name="object 5"/>
            <p:cNvSpPr/>
            <p:nvPr/>
          </p:nvSpPr>
          <p:spPr>
            <a:xfrm>
              <a:off x="162229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63467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164705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65943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67181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424220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143660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44897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1461359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147373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1486119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1362321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137470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138708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1399460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>
              <a:off x="1411840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>
              <a:off x="130042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1312802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>
              <a:off x="132518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object 24"/>
            <p:cNvSpPr/>
            <p:nvPr/>
          </p:nvSpPr>
          <p:spPr>
            <a:xfrm>
              <a:off x="1337561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1349942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1238523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125090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6328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27566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1288042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1176624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118900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1201384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1213764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object 35"/>
            <p:cNvSpPr/>
            <p:nvPr/>
          </p:nvSpPr>
          <p:spPr>
            <a:xfrm>
              <a:off x="1226143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object 36"/>
            <p:cNvSpPr/>
            <p:nvPr/>
          </p:nvSpPr>
          <p:spPr>
            <a:xfrm>
              <a:off x="111472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object 37"/>
            <p:cNvSpPr/>
            <p:nvPr/>
          </p:nvSpPr>
          <p:spPr>
            <a:xfrm>
              <a:off x="112710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object 38"/>
            <p:cNvSpPr/>
            <p:nvPr/>
          </p:nvSpPr>
          <p:spPr>
            <a:xfrm>
              <a:off x="1139485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>
              <a:off x="1151865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>
              <a:off x="1164245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>
              <a:off x="1052827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object 42"/>
            <p:cNvSpPr/>
            <p:nvPr/>
          </p:nvSpPr>
          <p:spPr>
            <a:xfrm>
              <a:off x="1065206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" name="object 43"/>
            <p:cNvSpPr/>
            <p:nvPr/>
          </p:nvSpPr>
          <p:spPr>
            <a:xfrm>
              <a:off x="107758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" name="object 44"/>
            <p:cNvSpPr/>
            <p:nvPr/>
          </p:nvSpPr>
          <p:spPr>
            <a:xfrm>
              <a:off x="1089966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object 45"/>
            <p:cNvSpPr/>
            <p:nvPr/>
          </p:nvSpPr>
          <p:spPr>
            <a:xfrm>
              <a:off x="110234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990927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object 47"/>
            <p:cNvSpPr/>
            <p:nvPr/>
          </p:nvSpPr>
          <p:spPr>
            <a:xfrm>
              <a:off x="100330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object 48"/>
            <p:cNvSpPr/>
            <p:nvPr/>
          </p:nvSpPr>
          <p:spPr>
            <a:xfrm>
              <a:off x="1015687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bject 49"/>
            <p:cNvSpPr/>
            <p:nvPr/>
          </p:nvSpPr>
          <p:spPr>
            <a:xfrm>
              <a:off x="1028067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object 50"/>
            <p:cNvSpPr/>
            <p:nvPr/>
          </p:nvSpPr>
          <p:spPr>
            <a:xfrm>
              <a:off x="104044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object 51"/>
            <p:cNvSpPr/>
            <p:nvPr/>
          </p:nvSpPr>
          <p:spPr>
            <a:xfrm>
              <a:off x="929029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object 52"/>
            <p:cNvSpPr/>
            <p:nvPr/>
          </p:nvSpPr>
          <p:spPr>
            <a:xfrm>
              <a:off x="94140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object 53"/>
            <p:cNvSpPr/>
            <p:nvPr/>
          </p:nvSpPr>
          <p:spPr>
            <a:xfrm>
              <a:off x="95378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object 54"/>
            <p:cNvSpPr/>
            <p:nvPr/>
          </p:nvSpPr>
          <p:spPr>
            <a:xfrm>
              <a:off x="96616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object 55"/>
            <p:cNvSpPr/>
            <p:nvPr/>
          </p:nvSpPr>
          <p:spPr>
            <a:xfrm>
              <a:off x="97854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867130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87951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89189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90426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916649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80523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817610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82999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84237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85475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>
              <a:off x="74333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object 67"/>
            <p:cNvSpPr/>
            <p:nvPr/>
          </p:nvSpPr>
          <p:spPr>
            <a:xfrm>
              <a:off x="75571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bject 68"/>
            <p:cNvSpPr/>
            <p:nvPr/>
          </p:nvSpPr>
          <p:spPr>
            <a:xfrm>
              <a:off x="768091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bject 69"/>
            <p:cNvSpPr/>
            <p:nvPr/>
          </p:nvSpPr>
          <p:spPr>
            <a:xfrm>
              <a:off x="78047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>
              <a:off x="79285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object 71"/>
            <p:cNvSpPr/>
            <p:nvPr/>
          </p:nvSpPr>
          <p:spPr>
            <a:xfrm>
              <a:off x="681433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object 72"/>
            <p:cNvSpPr/>
            <p:nvPr/>
          </p:nvSpPr>
          <p:spPr>
            <a:xfrm>
              <a:off x="693813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object 73"/>
            <p:cNvSpPr/>
            <p:nvPr/>
          </p:nvSpPr>
          <p:spPr>
            <a:xfrm>
              <a:off x="70619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object 74"/>
            <p:cNvSpPr/>
            <p:nvPr/>
          </p:nvSpPr>
          <p:spPr>
            <a:xfrm>
              <a:off x="71857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object 75"/>
            <p:cNvSpPr/>
            <p:nvPr/>
          </p:nvSpPr>
          <p:spPr>
            <a:xfrm>
              <a:off x="730952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" name="object 76"/>
            <p:cNvSpPr/>
            <p:nvPr/>
          </p:nvSpPr>
          <p:spPr>
            <a:xfrm>
              <a:off x="619535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" name="object 77"/>
            <p:cNvSpPr/>
            <p:nvPr/>
          </p:nvSpPr>
          <p:spPr>
            <a:xfrm>
              <a:off x="63191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" name="object 78"/>
            <p:cNvSpPr/>
            <p:nvPr/>
          </p:nvSpPr>
          <p:spPr>
            <a:xfrm>
              <a:off x="64429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object 79"/>
            <p:cNvSpPr/>
            <p:nvPr/>
          </p:nvSpPr>
          <p:spPr>
            <a:xfrm>
              <a:off x="656674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object 80"/>
            <p:cNvSpPr/>
            <p:nvPr/>
          </p:nvSpPr>
          <p:spPr>
            <a:xfrm>
              <a:off x="669053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object 81"/>
            <p:cNvSpPr/>
            <p:nvPr/>
          </p:nvSpPr>
          <p:spPr>
            <a:xfrm>
              <a:off x="557635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object 82"/>
            <p:cNvSpPr/>
            <p:nvPr/>
          </p:nvSpPr>
          <p:spPr>
            <a:xfrm>
              <a:off x="309577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object 83"/>
            <p:cNvSpPr/>
            <p:nvPr/>
          </p:nvSpPr>
          <p:spPr>
            <a:xfrm>
              <a:off x="570015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" name="object 84"/>
            <p:cNvSpPr/>
            <p:nvPr/>
          </p:nvSpPr>
          <p:spPr>
            <a:xfrm>
              <a:off x="58239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>
              <a:off x="59477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>
              <a:off x="607155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>
              <a:off x="4957367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>
              <a:off x="247678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>
              <a:off x="61898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>
              <a:off x="508116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>
              <a:off x="2600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>
              <a:off x="52049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object 93"/>
            <p:cNvSpPr/>
            <p:nvPr/>
          </p:nvSpPr>
          <p:spPr>
            <a:xfrm>
              <a:off x="272438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5" name="object 94"/>
            <p:cNvSpPr/>
            <p:nvPr/>
          </p:nvSpPr>
          <p:spPr>
            <a:xfrm>
              <a:off x="532875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object 95"/>
            <p:cNvSpPr/>
            <p:nvPr/>
          </p:nvSpPr>
          <p:spPr>
            <a:xfrm>
              <a:off x="28481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>
              <a:off x="54525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>
              <a:off x="297198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>
              <a:off x="433838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>
              <a:off x="185779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flipH="1">
              <a:off x="-1" y="166008"/>
              <a:ext cx="2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object 101"/>
            <p:cNvSpPr/>
            <p:nvPr/>
          </p:nvSpPr>
          <p:spPr>
            <a:xfrm>
              <a:off x="44621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object 102"/>
            <p:cNvSpPr/>
            <p:nvPr/>
          </p:nvSpPr>
          <p:spPr>
            <a:xfrm>
              <a:off x="19815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object 103"/>
            <p:cNvSpPr/>
            <p:nvPr/>
          </p:nvSpPr>
          <p:spPr>
            <a:xfrm flipH="1">
              <a:off x="1237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object 104"/>
            <p:cNvSpPr/>
            <p:nvPr/>
          </p:nvSpPr>
          <p:spPr>
            <a:xfrm>
              <a:off x="458597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object 105"/>
            <p:cNvSpPr/>
            <p:nvPr/>
          </p:nvSpPr>
          <p:spPr>
            <a:xfrm>
              <a:off x="21053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object 106"/>
            <p:cNvSpPr/>
            <p:nvPr/>
          </p:nvSpPr>
          <p:spPr>
            <a:xfrm>
              <a:off x="2475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object 107"/>
            <p:cNvSpPr/>
            <p:nvPr/>
          </p:nvSpPr>
          <p:spPr>
            <a:xfrm>
              <a:off x="47097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object 108"/>
            <p:cNvSpPr/>
            <p:nvPr/>
          </p:nvSpPr>
          <p:spPr>
            <a:xfrm>
              <a:off x="2229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object 109"/>
            <p:cNvSpPr/>
            <p:nvPr/>
          </p:nvSpPr>
          <p:spPr>
            <a:xfrm>
              <a:off x="3713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object 110"/>
            <p:cNvSpPr/>
            <p:nvPr/>
          </p:nvSpPr>
          <p:spPr>
            <a:xfrm>
              <a:off x="48335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object 111"/>
            <p:cNvSpPr/>
            <p:nvPr/>
          </p:nvSpPr>
          <p:spPr>
            <a:xfrm>
              <a:off x="23529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object 112"/>
            <p:cNvSpPr/>
            <p:nvPr/>
          </p:nvSpPr>
          <p:spPr>
            <a:xfrm>
              <a:off x="495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object 113"/>
            <p:cNvSpPr/>
            <p:nvPr/>
          </p:nvSpPr>
          <p:spPr>
            <a:xfrm>
              <a:off x="3719394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object 114"/>
            <p:cNvSpPr/>
            <p:nvPr/>
          </p:nvSpPr>
          <p:spPr>
            <a:xfrm>
              <a:off x="12388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object 115"/>
            <p:cNvSpPr/>
            <p:nvPr/>
          </p:nvSpPr>
          <p:spPr>
            <a:xfrm>
              <a:off x="38431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object 116"/>
            <p:cNvSpPr/>
            <p:nvPr/>
          </p:nvSpPr>
          <p:spPr>
            <a:xfrm>
              <a:off x="13626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object 117"/>
            <p:cNvSpPr/>
            <p:nvPr/>
          </p:nvSpPr>
          <p:spPr>
            <a:xfrm>
              <a:off x="39669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object 118"/>
            <p:cNvSpPr/>
            <p:nvPr/>
          </p:nvSpPr>
          <p:spPr>
            <a:xfrm>
              <a:off x="148640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object 119"/>
            <p:cNvSpPr/>
            <p:nvPr/>
          </p:nvSpPr>
          <p:spPr>
            <a:xfrm>
              <a:off x="40907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object 120"/>
            <p:cNvSpPr/>
            <p:nvPr/>
          </p:nvSpPr>
          <p:spPr>
            <a:xfrm>
              <a:off x="16102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object 121"/>
            <p:cNvSpPr/>
            <p:nvPr/>
          </p:nvSpPr>
          <p:spPr>
            <a:xfrm>
              <a:off x="42145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object 122"/>
            <p:cNvSpPr/>
            <p:nvPr/>
          </p:nvSpPr>
          <p:spPr>
            <a:xfrm>
              <a:off x="17339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object 123"/>
            <p:cNvSpPr/>
            <p:nvPr/>
          </p:nvSpPr>
          <p:spPr>
            <a:xfrm>
              <a:off x="32241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436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object 125"/>
            <p:cNvSpPr/>
            <p:nvPr/>
          </p:nvSpPr>
          <p:spPr>
            <a:xfrm>
              <a:off x="33479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object 126"/>
            <p:cNvSpPr/>
            <p:nvPr/>
          </p:nvSpPr>
          <p:spPr>
            <a:xfrm>
              <a:off x="86741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object 127"/>
            <p:cNvSpPr/>
            <p:nvPr/>
          </p:nvSpPr>
          <p:spPr>
            <a:xfrm>
              <a:off x="34718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object 128"/>
            <p:cNvSpPr/>
            <p:nvPr/>
          </p:nvSpPr>
          <p:spPr>
            <a:xfrm>
              <a:off x="99121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object 129"/>
            <p:cNvSpPr/>
            <p:nvPr/>
          </p:nvSpPr>
          <p:spPr>
            <a:xfrm>
              <a:off x="35955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object 130"/>
            <p:cNvSpPr/>
            <p:nvPr/>
          </p:nvSpPr>
          <p:spPr>
            <a:xfrm>
              <a:off x="111501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object 131"/>
            <p:cNvSpPr/>
            <p:nvPr/>
          </p:nvSpPr>
          <p:spPr>
            <a:xfrm>
              <a:off x="149849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object 132"/>
            <p:cNvSpPr/>
            <p:nvPr/>
          </p:nvSpPr>
          <p:spPr>
            <a:xfrm>
              <a:off x="151087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object 133"/>
            <p:cNvSpPr/>
            <p:nvPr/>
          </p:nvSpPr>
          <p:spPr>
            <a:xfrm>
              <a:off x="152325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object 134"/>
            <p:cNvSpPr/>
            <p:nvPr/>
          </p:nvSpPr>
          <p:spPr>
            <a:xfrm>
              <a:off x="153563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object 135"/>
            <p:cNvSpPr/>
            <p:nvPr/>
          </p:nvSpPr>
          <p:spPr>
            <a:xfrm>
              <a:off x="15480186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>
              <a:off x="156039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>
              <a:off x="157277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object 138"/>
            <p:cNvSpPr/>
            <p:nvPr/>
          </p:nvSpPr>
          <p:spPr>
            <a:xfrm>
              <a:off x="15851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object 139"/>
            <p:cNvSpPr/>
            <p:nvPr/>
          </p:nvSpPr>
          <p:spPr>
            <a:xfrm>
              <a:off x="159753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object 140"/>
            <p:cNvSpPr/>
            <p:nvPr/>
          </p:nvSpPr>
          <p:spPr>
            <a:xfrm>
              <a:off x="15603985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object 141"/>
            <p:cNvSpPr/>
            <p:nvPr/>
          </p:nvSpPr>
          <p:spPr>
            <a:xfrm>
              <a:off x="15975376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object 142"/>
            <p:cNvSpPr/>
            <p:nvPr/>
          </p:nvSpPr>
          <p:spPr>
            <a:xfrm>
              <a:off x="15913468" y="21567"/>
              <a:ext cx="123798" cy="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object 143"/>
            <p:cNvSpPr/>
            <p:nvPr/>
          </p:nvSpPr>
          <p:spPr>
            <a:xfrm>
              <a:off x="16099173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object 144"/>
            <p:cNvSpPr/>
            <p:nvPr/>
          </p:nvSpPr>
          <p:spPr>
            <a:xfrm>
              <a:off x="15603983" y="893"/>
              <a:ext cx="101840" cy="12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72" y="0"/>
                  </a:moveTo>
                  <a:lnTo>
                    <a:pt x="0" y="0"/>
                  </a:lnTo>
                  <a:lnTo>
                    <a:pt x="0" y="7211"/>
                  </a:lnTo>
                  <a:lnTo>
                    <a:pt x="10245" y="7430"/>
                  </a:lnTo>
                  <a:lnTo>
                    <a:pt x="12296" y="8879"/>
                  </a:lnTo>
                  <a:lnTo>
                    <a:pt x="13039" y="11524"/>
                  </a:lnTo>
                  <a:lnTo>
                    <a:pt x="11540" y="13568"/>
                  </a:lnTo>
                  <a:lnTo>
                    <a:pt x="8772" y="14388"/>
                  </a:lnTo>
                  <a:lnTo>
                    <a:pt x="0" y="14388"/>
                  </a:lnTo>
                  <a:lnTo>
                    <a:pt x="0" y="21600"/>
                  </a:lnTo>
                  <a:lnTo>
                    <a:pt x="8772" y="21600"/>
                  </a:lnTo>
                  <a:lnTo>
                    <a:pt x="10684" y="21484"/>
                  </a:lnTo>
                  <a:lnTo>
                    <a:pt x="19401" y="16535"/>
                  </a:lnTo>
                  <a:lnTo>
                    <a:pt x="21600" y="8573"/>
                  </a:lnTo>
                  <a:lnTo>
                    <a:pt x="20654" y="6240"/>
                  </a:lnTo>
                  <a:lnTo>
                    <a:pt x="19119" y="4177"/>
                  </a:lnTo>
                  <a:lnTo>
                    <a:pt x="17081" y="2452"/>
                  </a:lnTo>
                  <a:lnTo>
                    <a:pt x="14621" y="1136"/>
                  </a:lnTo>
                  <a:lnTo>
                    <a:pt x="11824" y="295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8" name="object 145"/>
            <p:cNvGrpSpPr/>
            <p:nvPr/>
          </p:nvGrpSpPr>
          <p:grpSpPr>
            <a:xfrm>
              <a:off x="15736307" y="0"/>
              <a:ext cx="141964" cy="166327"/>
              <a:chOff x="0" y="0"/>
              <a:chExt cx="141963" cy="166326"/>
            </a:xfrm>
          </p:grpSpPr>
          <p:sp>
            <p:nvSpPr>
              <p:cNvPr id="146" name="Фигура"/>
              <p:cNvSpPr/>
              <p:nvPr/>
            </p:nvSpPr>
            <p:spPr>
              <a:xfrm>
                <a:off x="0" y="0"/>
                <a:ext cx="141964" cy="16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63" y="0"/>
                    </a:moveTo>
                    <a:lnTo>
                      <a:pt x="6872" y="1191"/>
                    </a:lnTo>
                    <a:lnTo>
                      <a:pt x="2371" y="4501"/>
                    </a:lnTo>
                    <a:lnTo>
                      <a:pt x="154" y="9126"/>
                    </a:lnTo>
                    <a:lnTo>
                      <a:pt x="0" y="10839"/>
                    </a:lnTo>
                    <a:lnTo>
                      <a:pt x="162" y="12537"/>
                    </a:lnTo>
                    <a:lnTo>
                      <a:pt x="2417" y="17150"/>
                    </a:lnTo>
                    <a:lnTo>
                      <a:pt x="6927" y="20437"/>
                    </a:lnTo>
                    <a:lnTo>
                      <a:pt x="12653" y="21600"/>
                    </a:lnTo>
                    <a:lnTo>
                      <a:pt x="12677" y="21600"/>
                    </a:lnTo>
                    <a:lnTo>
                      <a:pt x="18400" y="20428"/>
                    </a:lnTo>
                    <a:lnTo>
                      <a:pt x="21600" y="18436"/>
                    </a:lnTo>
                    <a:lnTo>
                      <a:pt x="18790" y="16154"/>
                    </a:lnTo>
                    <a:lnTo>
                      <a:pt x="11514" y="16154"/>
                    </a:lnTo>
                    <a:lnTo>
                      <a:pt x="9682" y="15609"/>
                    </a:lnTo>
                    <a:lnTo>
                      <a:pt x="8056" y="14571"/>
                    </a:lnTo>
                    <a:lnTo>
                      <a:pt x="7089" y="13415"/>
                    </a:lnTo>
                    <a:lnTo>
                      <a:pt x="6514" y="11891"/>
                    </a:lnTo>
                    <a:lnTo>
                      <a:pt x="6374" y="9858"/>
                    </a:lnTo>
                    <a:lnTo>
                      <a:pt x="7003" y="8285"/>
                    </a:lnTo>
                    <a:lnTo>
                      <a:pt x="8201" y="6906"/>
                    </a:lnTo>
                    <a:lnTo>
                      <a:pt x="9556" y="6064"/>
                    </a:lnTo>
                    <a:lnTo>
                      <a:pt x="11336" y="5560"/>
                    </a:lnTo>
                    <a:lnTo>
                      <a:pt x="13699" y="5431"/>
                    </a:lnTo>
                    <a:lnTo>
                      <a:pt x="18881" y="5431"/>
                    </a:lnTo>
                    <a:lnTo>
                      <a:pt x="21522" y="3098"/>
                    </a:lnTo>
                    <a:lnTo>
                      <a:pt x="20005" y="2008"/>
                    </a:lnTo>
                    <a:lnTo>
                      <a:pt x="18328" y="1144"/>
                    </a:lnTo>
                    <a:lnTo>
                      <a:pt x="16513" y="515"/>
                    </a:lnTo>
                    <a:lnTo>
                      <a:pt x="14584" y="130"/>
                    </a:lnTo>
                    <a:lnTo>
                      <a:pt x="125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Фигура"/>
              <p:cNvSpPr/>
              <p:nvPr/>
            </p:nvSpPr>
            <p:spPr>
              <a:xfrm>
                <a:off x="75673" y="41819"/>
                <a:ext cx="48423" cy="8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27" y="18752"/>
                    </a:moveTo>
                    <a:lnTo>
                      <a:pt x="12264" y="20395"/>
                    </a:lnTo>
                    <a:lnTo>
                      <a:pt x="7022" y="21371"/>
                    </a:lnTo>
                    <a:lnTo>
                      <a:pt x="0" y="21600"/>
                    </a:lnTo>
                    <a:lnTo>
                      <a:pt x="21333" y="21600"/>
                    </a:lnTo>
                    <a:lnTo>
                      <a:pt x="16227" y="18752"/>
                    </a:lnTo>
                    <a:close/>
                    <a:moveTo>
                      <a:pt x="21600" y="0"/>
                    </a:moveTo>
                    <a:lnTo>
                      <a:pt x="6406" y="0"/>
                    </a:lnTo>
                    <a:lnTo>
                      <a:pt x="11867" y="1055"/>
                    </a:lnTo>
                    <a:lnTo>
                      <a:pt x="16553" y="3064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7" r:id="rId3"/>
    <p:sldLayoutId id="2147483658" r:id="rId4"/>
    <p:sldLayoutId id="2147483661" r:id="rId5"/>
    <p:sldLayoutId id="2147483662" r:id="rId6"/>
    <p:sldLayoutId id="2147483670" r:id="rId7"/>
    <p:sldLayoutId id="2147483678" r:id="rId8"/>
  </p:sldLayoutIdLst>
  <p:transition spd="med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9pPr>
    </p:bodyStyle>
    <p:otherStyle>
      <a:lvl1pPr marL="0" marR="0" indent="127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indent="12700" algn="r">
              <a:defRPr sz="1400" spc="15">
                <a:latin typeface="Circe"/>
                <a:ea typeface="Circe"/>
                <a:cs typeface="Circe"/>
                <a:sym typeface="Circ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" name="Группа 7"/>
          <p:cNvGrpSpPr/>
          <p:nvPr/>
        </p:nvGrpSpPr>
        <p:grpSpPr>
          <a:xfrm>
            <a:off x="1057558" y="544485"/>
            <a:ext cx="157064" cy="2031353"/>
            <a:chOff x="0" y="0"/>
            <a:chExt cx="157063" cy="2031351"/>
          </a:xfrm>
        </p:grpSpPr>
        <p:sp>
          <p:nvSpPr>
            <p:cNvPr id="3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8" name="Группа 10"/>
          <p:cNvGrpSpPr/>
          <p:nvPr/>
        </p:nvGrpSpPr>
        <p:grpSpPr>
          <a:xfrm>
            <a:off x="1689964" y="10250720"/>
            <a:ext cx="16718163" cy="289838"/>
            <a:chOff x="0" y="0"/>
            <a:chExt cx="16718162" cy="289836"/>
          </a:xfrm>
        </p:grpSpPr>
        <p:sp>
          <p:nvSpPr>
            <p:cNvPr id="6" name="object 5"/>
            <p:cNvSpPr/>
            <p:nvPr/>
          </p:nvSpPr>
          <p:spPr>
            <a:xfrm>
              <a:off x="162229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63467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164705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65943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67181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424220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143660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44897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1461359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147373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1486119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1362321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137470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138708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1399460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>
              <a:off x="1411840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>
              <a:off x="130042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1312802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>
              <a:off x="132518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object 24"/>
            <p:cNvSpPr/>
            <p:nvPr/>
          </p:nvSpPr>
          <p:spPr>
            <a:xfrm>
              <a:off x="1337561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1349942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1238523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125090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6328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27566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1288042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1176624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118900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1201384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1213764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object 35"/>
            <p:cNvSpPr/>
            <p:nvPr/>
          </p:nvSpPr>
          <p:spPr>
            <a:xfrm>
              <a:off x="1226143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object 36"/>
            <p:cNvSpPr/>
            <p:nvPr/>
          </p:nvSpPr>
          <p:spPr>
            <a:xfrm>
              <a:off x="111472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object 37"/>
            <p:cNvSpPr/>
            <p:nvPr/>
          </p:nvSpPr>
          <p:spPr>
            <a:xfrm>
              <a:off x="112710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object 38"/>
            <p:cNvSpPr/>
            <p:nvPr/>
          </p:nvSpPr>
          <p:spPr>
            <a:xfrm>
              <a:off x="1139485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>
              <a:off x="1151865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>
              <a:off x="1164245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>
              <a:off x="1052827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object 42"/>
            <p:cNvSpPr/>
            <p:nvPr/>
          </p:nvSpPr>
          <p:spPr>
            <a:xfrm>
              <a:off x="1065206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" name="object 43"/>
            <p:cNvSpPr/>
            <p:nvPr/>
          </p:nvSpPr>
          <p:spPr>
            <a:xfrm>
              <a:off x="107758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" name="object 44"/>
            <p:cNvSpPr/>
            <p:nvPr/>
          </p:nvSpPr>
          <p:spPr>
            <a:xfrm>
              <a:off x="1089966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object 45"/>
            <p:cNvSpPr/>
            <p:nvPr/>
          </p:nvSpPr>
          <p:spPr>
            <a:xfrm>
              <a:off x="110234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990927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object 47"/>
            <p:cNvSpPr/>
            <p:nvPr/>
          </p:nvSpPr>
          <p:spPr>
            <a:xfrm>
              <a:off x="100330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object 48"/>
            <p:cNvSpPr/>
            <p:nvPr/>
          </p:nvSpPr>
          <p:spPr>
            <a:xfrm>
              <a:off x="1015687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bject 49"/>
            <p:cNvSpPr/>
            <p:nvPr/>
          </p:nvSpPr>
          <p:spPr>
            <a:xfrm>
              <a:off x="1028067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object 50"/>
            <p:cNvSpPr/>
            <p:nvPr/>
          </p:nvSpPr>
          <p:spPr>
            <a:xfrm>
              <a:off x="104044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object 51"/>
            <p:cNvSpPr/>
            <p:nvPr/>
          </p:nvSpPr>
          <p:spPr>
            <a:xfrm>
              <a:off x="929029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object 52"/>
            <p:cNvSpPr/>
            <p:nvPr/>
          </p:nvSpPr>
          <p:spPr>
            <a:xfrm>
              <a:off x="94140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object 53"/>
            <p:cNvSpPr/>
            <p:nvPr/>
          </p:nvSpPr>
          <p:spPr>
            <a:xfrm>
              <a:off x="95378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object 54"/>
            <p:cNvSpPr/>
            <p:nvPr/>
          </p:nvSpPr>
          <p:spPr>
            <a:xfrm>
              <a:off x="96616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object 55"/>
            <p:cNvSpPr/>
            <p:nvPr/>
          </p:nvSpPr>
          <p:spPr>
            <a:xfrm>
              <a:off x="97854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867130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87951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89189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90426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916649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80523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817610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82999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84237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85475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>
              <a:off x="74333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object 67"/>
            <p:cNvSpPr/>
            <p:nvPr/>
          </p:nvSpPr>
          <p:spPr>
            <a:xfrm>
              <a:off x="75571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bject 68"/>
            <p:cNvSpPr/>
            <p:nvPr/>
          </p:nvSpPr>
          <p:spPr>
            <a:xfrm>
              <a:off x="768091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bject 69"/>
            <p:cNvSpPr/>
            <p:nvPr/>
          </p:nvSpPr>
          <p:spPr>
            <a:xfrm>
              <a:off x="78047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>
              <a:off x="79285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object 71"/>
            <p:cNvSpPr/>
            <p:nvPr/>
          </p:nvSpPr>
          <p:spPr>
            <a:xfrm>
              <a:off x="681433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object 72"/>
            <p:cNvSpPr/>
            <p:nvPr/>
          </p:nvSpPr>
          <p:spPr>
            <a:xfrm>
              <a:off x="693813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object 73"/>
            <p:cNvSpPr/>
            <p:nvPr/>
          </p:nvSpPr>
          <p:spPr>
            <a:xfrm>
              <a:off x="70619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object 74"/>
            <p:cNvSpPr/>
            <p:nvPr/>
          </p:nvSpPr>
          <p:spPr>
            <a:xfrm>
              <a:off x="71857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object 75"/>
            <p:cNvSpPr/>
            <p:nvPr/>
          </p:nvSpPr>
          <p:spPr>
            <a:xfrm>
              <a:off x="730952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" name="object 76"/>
            <p:cNvSpPr/>
            <p:nvPr/>
          </p:nvSpPr>
          <p:spPr>
            <a:xfrm>
              <a:off x="619535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" name="object 77"/>
            <p:cNvSpPr/>
            <p:nvPr/>
          </p:nvSpPr>
          <p:spPr>
            <a:xfrm>
              <a:off x="63191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" name="object 78"/>
            <p:cNvSpPr/>
            <p:nvPr/>
          </p:nvSpPr>
          <p:spPr>
            <a:xfrm>
              <a:off x="64429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object 79"/>
            <p:cNvSpPr/>
            <p:nvPr/>
          </p:nvSpPr>
          <p:spPr>
            <a:xfrm>
              <a:off x="656674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object 80"/>
            <p:cNvSpPr/>
            <p:nvPr/>
          </p:nvSpPr>
          <p:spPr>
            <a:xfrm>
              <a:off x="669053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object 81"/>
            <p:cNvSpPr/>
            <p:nvPr/>
          </p:nvSpPr>
          <p:spPr>
            <a:xfrm>
              <a:off x="557635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object 82"/>
            <p:cNvSpPr/>
            <p:nvPr/>
          </p:nvSpPr>
          <p:spPr>
            <a:xfrm>
              <a:off x="309577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object 83"/>
            <p:cNvSpPr/>
            <p:nvPr/>
          </p:nvSpPr>
          <p:spPr>
            <a:xfrm>
              <a:off x="570015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" name="object 84"/>
            <p:cNvSpPr/>
            <p:nvPr/>
          </p:nvSpPr>
          <p:spPr>
            <a:xfrm>
              <a:off x="58239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>
              <a:off x="59477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>
              <a:off x="607155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>
              <a:off x="4957367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>
              <a:off x="247678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>
              <a:off x="61898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>
              <a:off x="508116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>
              <a:off x="2600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>
              <a:off x="52049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object 93"/>
            <p:cNvSpPr/>
            <p:nvPr/>
          </p:nvSpPr>
          <p:spPr>
            <a:xfrm>
              <a:off x="272438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5" name="object 94"/>
            <p:cNvSpPr/>
            <p:nvPr/>
          </p:nvSpPr>
          <p:spPr>
            <a:xfrm>
              <a:off x="532875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object 95"/>
            <p:cNvSpPr/>
            <p:nvPr/>
          </p:nvSpPr>
          <p:spPr>
            <a:xfrm>
              <a:off x="28481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>
              <a:off x="54525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>
              <a:off x="297198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>
              <a:off x="433838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>
              <a:off x="185779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flipH="1">
              <a:off x="-1" y="166008"/>
              <a:ext cx="2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object 101"/>
            <p:cNvSpPr/>
            <p:nvPr/>
          </p:nvSpPr>
          <p:spPr>
            <a:xfrm>
              <a:off x="44621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object 102"/>
            <p:cNvSpPr/>
            <p:nvPr/>
          </p:nvSpPr>
          <p:spPr>
            <a:xfrm>
              <a:off x="19815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object 103"/>
            <p:cNvSpPr/>
            <p:nvPr/>
          </p:nvSpPr>
          <p:spPr>
            <a:xfrm flipH="1">
              <a:off x="1237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object 104"/>
            <p:cNvSpPr/>
            <p:nvPr/>
          </p:nvSpPr>
          <p:spPr>
            <a:xfrm>
              <a:off x="458597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object 105"/>
            <p:cNvSpPr/>
            <p:nvPr/>
          </p:nvSpPr>
          <p:spPr>
            <a:xfrm>
              <a:off x="21053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object 106"/>
            <p:cNvSpPr/>
            <p:nvPr/>
          </p:nvSpPr>
          <p:spPr>
            <a:xfrm>
              <a:off x="2475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object 107"/>
            <p:cNvSpPr/>
            <p:nvPr/>
          </p:nvSpPr>
          <p:spPr>
            <a:xfrm>
              <a:off x="47097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object 108"/>
            <p:cNvSpPr/>
            <p:nvPr/>
          </p:nvSpPr>
          <p:spPr>
            <a:xfrm>
              <a:off x="2229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object 109"/>
            <p:cNvSpPr/>
            <p:nvPr/>
          </p:nvSpPr>
          <p:spPr>
            <a:xfrm>
              <a:off x="3713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object 110"/>
            <p:cNvSpPr/>
            <p:nvPr/>
          </p:nvSpPr>
          <p:spPr>
            <a:xfrm>
              <a:off x="48335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object 111"/>
            <p:cNvSpPr/>
            <p:nvPr/>
          </p:nvSpPr>
          <p:spPr>
            <a:xfrm>
              <a:off x="23529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object 112"/>
            <p:cNvSpPr/>
            <p:nvPr/>
          </p:nvSpPr>
          <p:spPr>
            <a:xfrm>
              <a:off x="495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object 113"/>
            <p:cNvSpPr/>
            <p:nvPr/>
          </p:nvSpPr>
          <p:spPr>
            <a:xfrm>
              <a:off x="3719394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object 114"/>
            <p:cNvSpPr/>
            <p:nvPr/>
          </p:nvSpPr>
          <p:spPr>
            <a:xfrm>
              <a:off x="12388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object 115"/>
            <p:cNvSpPr/>
            <p:nvPr/>
          </p:nvSpPr>
          <p:spPr>
            <a:xfrm>
              <a:off x="38431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object 116"/>
            <p:cNvSpPr/>
            <p:nvPr/>
          </p:nvSpPr>
          <p:spPr>
            <a:xfrm>
              <a:off x="13626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object 117"/>
            <p:cNvSpPr/>
            <p:nvPr/>
          </p:nvSpPr>
          <p:spPr>
            <a:xfrm>
              <a:off x="39669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object 118"/>
            <p:cNvSpPr/>
            <p:nvPr/>
          </p:nvSpPr>
          <p:spPr>
            <a:xfrm>
              <a:off x="148640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object 119"/>
            <p:cNvSpPr/>
            <p:nvPr/>
          </p:nvSpPr>
          <p:spPr>
            <a:xfrm>
              <a:off x="40907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object 120"/>
            <p:cNvSpPr/>
            <p:nvPr/>
          </p:nvSpPr>
          <p:spPr>
            <a:xfrm>
              <a:off x="16102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object 121"/>
            <p:cNvSpPr/>
            <p:nvPr/>
          </p:nvSpPr>
          <p:spPr>
            <a:xfrm>
              <a:off x="42145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object 122"/>
            <p:cNvSpPr/>
            <p:nvPr/>
          </p:nvSpPr>
          <p:spPr>
            <a:xfrm>
              <a:off x="17339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object 123"/>
            <p:cNvSpPr/>
            <p:nvPr/>
          </p:nvSpPr>
          <p:spPr>
            <a:xfrm>
              <a:off x="32241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436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object 125"/>
            <p:cNvSpPr/>
            <p:nvPr/>
          </p:nvSpPr>
          <p:spPr>
            <a:xfrm>
              <a:off x="33479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object 126"/>
            <p:cNvSpPr/>
            <p:nvPr/>
          </p:nvSpPr>
          <p:spPr>
            <a:xfrm>
              <a:off x="86741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object 127"/>
            <p:cNvSpPr/>
            <p:nvPr/>
          </p:nvSpPr>
          <p:spPr>
            <a:xfrm>
              <a:off x="34718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object 128"/>
            <p:cNvSpPr/>
            <p:nvPr/>
          </p:nvSpPr>
          <p:spPr>
            <a:xfrm>
              <a:off x="99121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object 129"/>
            <p:cNvSpPr/>
            <p:nvPr/>
          </p:nvSpPr>
          <p:spPr>
            <a:xfrm>
              <a:off x="35955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object 130"/>
            <p:cNvSpPr/>
            <p:nvPr/>
          </p:nvSpPr>
          <p:spPr>
            <a:xfrm>
              <a:off x="111501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object 131"/>
            <p:cNvSpPr/>
            <p:nvPr/>
          </p:nvSpPr>
          <p:spPr>
            <a:xfrm>
              <a:off x="149849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object 132"/>
            <p:cNvSpPr/>
            <p:nvPr/>
          </p:nvSpPr>
          <p:spPr>
            <a:xfrm>
              <a:off x="151087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object 133"/>
            <p:cNvSpPr/>
            <p:nvPr/>
          </p:nvSpPr>
          <p:spPr>
            <a:xfrm>
              <a:off x="152325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object 134"/>
            <p:cNvSpPr/>
            <p:nvPr/>
          </p:nvSpPr>
          <p:spPr>
            <a:xfrm>
              <a:off x="153563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object 135"/>
            <p:cNvSpPr/>
            <p:nvPr/>
          </p:nvSpPr>
          <p:spPr>
            <a:xfrm>
              <a:off x="15480186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>
              <a:off x="156039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>
              <a:off x="157277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object 138"/>
            <p:cNvSpPr/>
            <p:nvPr/>
          </p:nvSpPr>
          <p:spPr>
            <a:xfrm>
              <a:off x="15851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object 139"/>
            <p:cNvSpPr/>
            <p:nvPr/>
          </p:nvSpPr>
          <p:spPr>
            <a:xfrm>
              <a:off x="159753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object 140"/>
            <p:cNvSpPr/>
            <p:nvPr/>
          </p:nvSpPr>
          <p:spPr>
            <a:xfrm>
              <a:off x="15603985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object 141"/>
            <p:cNvSpPr/>
            <p:nvPr/>
          </p:nvSpPr>
          <p:spPr>
            <a:xfrm>
              <a:off x="15975376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object 142"/>
            <p:cNvSpPr/>
            <p:nvPr/>
          </p:nvSpPr>
          <p:spPr>
            <a:xfrm>
              <a:off x="15913468" y="21567"/>
              <a:ext cx="123798" cy="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object 143"/>
            <p:cNvSpPr/>
            <p:nvPr/>
          </p:nvSpPr>
          <p:spPr>
            <a:xfrm>
              <a:off x="16099173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object 144"/>
            <p:cNvSpPr/>
            <p:nvPr/>
          </p:nvSpPr>
          <p:spPr>
            <a:xfrm>
              <a:off x="15603983" y="893"/>
              <a:ext cx="101840" cy="12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72" y="0"/>
                  </a:moveTo>
                  <a:lnTo>
                    <a:pt x="0" y="0"/>
                  </a:lnTo>
                  <a:lnTo>
                    <a:pt x="0" y="7211"/>
                  </a:lnTo>
                  <a:lnTo>
                    <a:pt x="10245" y="7430"/>
                  </a:lnTo>
                  <a:lnTo>
                    <a:pt x="12296" y="8879"/>
                  </a:lnTo>
                  <a:lnTo>
                    <a:pt x="13039" y="11524"/>
                  </a:lnTo>
                  <a:lnTo>
                    <a:pt x="11540" y="13568"/>
                  </a:lnTo>
                  <a:lnTo>
                    <a:pt x="8772" y="14388"/>
                  </a:lnTo>
                  <a:lnTo>
                    <a:pt x="0" y="14388"/>
                  </a:lnTo>
                  <a:lnTo>
                    <a:pt x="0" y="21600"/>
                  </a:lnTo>
                  <a:lnTo>
                    <a:pt x="8772" y="21600"/>
                  </a:lnTo>
                  <a:lnTo>
                    <a:pt x="10684" y="21484"/>
                  </a:lnTo>
                  <a:lnTo>
                    <a:pt x="19401" y="16535"/>
                  </a:lnTo>
                  <a:lnTo>
                    <a:pt x="21600" y="8573"/>
                  </a:lnTo>
                  <a:lnTo>
                    <a:pt x="20654" y="6240"/>
                  </a:lnTo>
                  <a:lnTo>
                    <a:pt x="19119" y="4177"/>
                  </a:lnTo>
                  <a:lnTo>
                    <a:pt x="17081" y="2452"/>
                  </a:lnTo>
                  <a:lnTo>
                    <a:pt x="14621" y="1136"/>
                  </a:lnTo>
                  <a:lnTo>
                    <a:pt x="11824" y="295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9" name="object 145"/>
            <p:cNvGrpSpPr/>
            <p:nvPr/>
          </p:nvGrpSpPr>
          <p:grpSpPr>
            <a:xfrm>
              <a:off x="15736307" y="0"/>
              <a:ext cx="141964" cy="166327"/>
              <a:chOff x="0" y="0"/>
              <a:chExt cx="141963" cy="166326"/>
            </a:xfrm>
          </p:grpSpPr>
          <p:sp>
            <p:nvSpPr>
              <p:cNvPr id="146" name="Фигура"/>
              <p:cNvSpPr/>
              <p:nvPr/>
            </p:nvSpPr>
            <p:spPr>
              <a:xfrm>
                <a:off x="0" y="0"/>
                <a:ext cx="141964" cy="16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63" y="0"/>
                    </a:moveTo>
                    <a:lnTo>
                      <a:pt x="6872" y="1191"/>
                    </a:lnTo>
                    <a:lnTo>
                      <a:pt x="2371" y="4501"/>
                    </a:lnTo>
                    <a:lnTo>
                      <a:pt x="154" y="9126"/>
                    </a:lnTo>
                    <a:lnTo>
                      <a:pt x="0" y="10839"/>
                    </a:lnTo>
                    <a:lnTo>
                      <a:pt x="162" y="12537"/>
                    </a:lnTo>
                    <a:lnTo>
                      <a:pt x="2417" y="17150"/>
                    </a:lnTo>
                    <a:lnTo>
                      <a:pt x="6927" y="20437"/>
                    </a:lnTo>
                    <a:lnTo>
                      <a:pt x="12653" y="21600"/>
                    </a:lnTo>
                    <a:lnTo>
                      <a:pt x="12677" y="21600"/>
                    </a:lnTo>
                    <a:lnTo>
                      <a:pt x="18400" y="20428"/>
                    </a:lnTo>
                    <a:lnTo>
                      <a:pt x="21600" y="18436"/>
                    </a:lnTo>
                    <a:lnTo>
                      <a:pt x="18790" y="16154"/>
                    </a:lnTo>
                    <a:lnTo>
                      <a:pt x="11514" y="16154"/>
                    </a:lnTo>
                    <a:lnTo>
                      <a:pt x="9682" y="15609"/>
                    </a:lnTo>
                    <a:lnTo>
                      <a:pt x="8056" y="14571"/>
                    </a:lnTo>
                    <a:lnTo>
                      <a:pt x="7089" y="13415"/>
                    </a:lnTo>
                    <a:lnTo>
                      <a:pt x="6514" y="11891"/>
                    </a:lnTo>
                    <a:lnTo>
                      <a:pt x="6374" y="9858"/>
                    </a:lnTo>
                    <a:lnTo>
                      <a:pt x="7003" y="8285"/>
                    </a:lnTo>
                    <a:lnTo>
                      <a:pt x="8201" y="6906"/>
                    </a:lnTo>
                    <a:lnTo>
                      <a:pt x="9556" y="6064"/>
                    </a:lnTo>
                    <a:lnTo>
                      <a:pt x="11336" y="5560"/>
                    </a:lnTo>
                    <a:lnTo>
                      <a:pt x="13699" y="5431"/>
                    </a:lnTo>
                    <a:lnTo>
                      <a:pt x="18881" y="5431"/>
                    </a:lnTo>
                    <a:lnTo>
                      <a:pt x="21522" y="3098"/>
                    </a:lnTo>
                    <a:lnTo>
                      <a:pt x="20005" y="2008"/>
                    </a:lnTo>
                    <a:lnTo>
                      <a:pt x="18328" y="1144"/>
                    </a:lnTo>
                    <a:lnTo>
                      <a:pt x="16513" y="515"/>
                    </a:lnTo>
                    <a:lnTo>
                      <a:pt x="14584" y="130"/>
                    </a:lnTo>
                    <a:lnTo>
                      <a:pt x="125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Фигура"/>
              <p:cNvSpPr/>
              <p:nvPr/>
            </p:nvSpPr>
            <p:spPr>
              <a:xfrm>
                <a:off x="75673" y="41819"/>
                <a:ext cx="48423" cy="8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27" y="18752"/>
                    </a:moveTo>
                    <a:lnTo>
                      <a:pt x="12264" y="20395"/>
                    </a:lnTo>
                    <a:lnTo>
                      <a:pt x="7022" y="21371"/>
                    </a:lnTo>
                    <a:lnTo>
                      <a:pt x="0" y="21600"/>
                    </a:lnTo>
                    <a:lnTo>
                      <a:pt x="21333" y="21600"/>
                    </a:lnTo>
                    <a:lnTo>
                      <a:pt x="16227" y="18752"/>
                    </a:lnTo>
                    <a:close/>
                    <a:moveTo>
                      <a:pt x="21600" y="0"/>
                    </a:moveTo>
                    <a:lnTo>
                      <a:pt x="6406" y="0"/>
                    </a:lnTo>
                    <a:lnTo>
                      <a:pt x="11867" y="1055"/>
                    </a:lnTo>
                    <a:lnTo>
                      <a:pt x="16553" y="3064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ransition spd="med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9pPr>
    </p:bodyStyle>
    <p:otherStyle>
      <a:lvl1pPr marL="0" marR="0" indent="127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indent="12700" algn="r">
              <a:defRPr sz="1400" spc="15">
                <a:latin typeface="Circe"/>
                <a:ea typeface="Circe"/>
                <a:cs typeface="Circe"/>
                <a:sym typeface="Circ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" name="Группа 7"/>
          <p:cNvGrpSpPr/>
          <p:nvPr/>
        </p:nvGrpSpPr>
        <p:grpSpPr>
          <a:xfrm>
            <a:off x="1057558" y="544485"/>
            <a:ext cx="157064" cy="2031353"/>
            <a:chOff x="0" y="0"/>
            <a:chExt cx="157063" cy="2031351"/>
          </a:xfrm>
        </p:grpSpPr>
        <p:sp>
          <p:nvSpPr>
            <p:cNvPr id="3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48" name="Группа 10"/>
          <p:cNvGrpSpPr/>
          <p:nvPr/>
        </p:nvGrpSpPr>
        <p:grpSpPr>
          <a:xfrm>
            <a:off x="1689964" y="10250720"/>
            <a:ext cx="16718163" cy="289838"/>
            <a:chOff x="0" y="0"/>
            <a:chExt cx="16718162" cy="289836"/>
          </a:xfrm>
        </p:grpSpPr>
        <p:sp>
          <p:nvSpPr>
            <p:cNvPr id="6" name="object 5"/>
            <p:cNvSpPr/>
            <p:nvPr/>
          </p:nvSpPr>
          <p:spPr>
            <a:xfrm>
              <a:off x="162229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object 6"/>
            <p:cNvSpPr/>
            <p:nvPr/>
          </p:nvSpPr>
          <p:spPr>
            <a:xfrm>
              <a:off x="163467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164705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object 8"/>
            <p:cNvSpPr/>
            <p:nvPr/>
          </p:nvSpPr>
          <p:spPr>
            <a:xfrm>
              <a:off x="165943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object 9"/>
            <p:cNvSpPr/>
            <p:nvPr/>
          </p:nvSpPr>
          <p:spPr>
            <a:xfrm>
              <a:off x="167181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object 10"/>
            <p:cNvSpPr/>
            <p:nvPr/>
          </p:nvSpPr>
          <p:spPr>
            <a:xfrm>
              <a:off x="1424220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object 11"/>
            <p:cNvSpPr/>
            <p:nvPr/>
          </p:nvSpPr>
          <p:spPr>
            <a:xfrm>
              <a:off x="143660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44897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1461359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147373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1486119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1362321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137470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138708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1399460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>
              <a:off x="1411840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>
              <a:off x="130042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1312802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>
              <a:off x="132518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object 24"/>
            <p:cNvSpPr/>
            <p:nvPr/>
          </p:nvSpPr>
          <p:spPr>
            <a:xfrm>
              <a:off x="1337561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1349942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1238523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125090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6328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27566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1288042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1176624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118900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1201384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1213764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object 35"/>
            <p:cNvSpPr/>
            <p:nvPr/>
          </p:nvSpPr>
          <p:spPr>
            <a:xfrm>
              <a:off x="1226143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object 36"/>
            <p:cNvSpPr/>
            <p:nvPr/>
          </p:nvSpPr>
          <p:spPr>
            <a:xfrm>
              <a:off x="111472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object 37"/>
            <p:cNvSpPr/>
            <p:nvPr/>
          </p:nvSpPr>
          <p:spPr>
            <a:xfrm>
              <a:off x="112710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object 38"/>
            <p:cNvSpPr/>
            <p:nvPr/>
          </p:nvSpPr>
          <p:spPr>
            <a:xfrm>
              <a:off x="1139485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object 39"/>
            <p:cNvSpPr/>
            <p:nvPr/>
          </p:nvSpPr>
          <p:spPr>
            <a:xfrm>
              <a:off x="1151865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object 40"/>
            <p:cNvSpPr/>
            <p:nvPr/>
          </p:nvSpPr>
          <p:spPr>
            <a:xfrm>
              <a:off x="1164245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object 41"/>
            <p:cNvSpPr/>
            <p:nvPr/>
          </p:nvSpPr>
          <p:spPr>
            <a:xfrm>
              <a:off x="1052827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object 42"/>
            <p:cNvSpPr/>
            <p:nvPr/>
          </p:nvSpPr>
          <p:spPr>
            <a:xfrm>
              <a:off x="1065206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" name="object 43"/>
            <p:cNvSpPr/>
            <p:nvPr/>
          </p:nvSpPr>
          <p:spPr>
            <a:xfrm>
              <a:off x="107758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" name="object 44"/>
            <p:cNvSpPr/>
            <p:nvPr/>
          </p:nvSpPr>
          <p:spPr>
            <a:xfrm>
              <a:off x="1089966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object 45"/>
            <p:cNvSpPr/>
            <p:nvPr/>
          </p:nvSpPr>
          <p:spPr>
            <a:xfrm>
              <a:off x="110234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object 46"/>
            <p:cNvSpPr/>
            <p:nvPr/>
          </p:nvSpPr>
          <p:spPr>
            <a:xfrm>
              <a:off x="990927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object 47"/>
            <p:cNvSpPr/>
            <p:nvPr/>
          </p:nvSpPr>
          <p:spPr>
            <a:xfrm>
              <a:off x="100330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object 48"/>
            <p:cNvSpPr/>
            <p:nvPr/>
          </p:nvSpPr>
          <p:spPr>
            <a:xfrm>
              <a:off x="1015687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bject 49"/>
            <p:cNvSpPr/>
            <p:nvPr/>
          </p:nvSpPr>
          <p:spPr>
            <a:xfrm>
              <a:off x="1028067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object 50"/>
            <p:cNvSpPr/>
            <p:nvPr/>
          </p:nvSpPr>
          <p:spPr>
            <a:xfrm>
              <a:off x="104044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object 51"/>
            <p:cNvSpPr/>
            <p:nvPr/>
          </p:nvSpPr>
          <p:spPr>
            <a:xfrm>
              <a:off x="929029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object 52"/>
            <p:cNvSpPr/>
            <p:nvPr/>
          </p:nvSpPr>
          <p:spPr>
            <a:xfrm>
              <a:off x="94140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object 53"/>
            <p:cNvSpPr/>
            <p:nvPr/>
          </p:nvSpPr>
          <p:spPr>
            <a:xfrm>
              <a:off x="95378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object 54"/>
            <p:cNvSpPr/>
            <p:nvPr/>
          </p:nvSpPr>
          <p:spPr>
            <a:xfrm>
              <a:off x="96616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object 55"/>
            <p:cNvSpPr/>
            <p:nvPr/>
          </p:nvSpPr>
          <p:spPr>
            <a:xfrm>
              <a:off x="97854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object 56"/>
            <p:cNvSpPr/>
            <p:nvPr/>
          </p:nvSpPr>
          <p:spPr>
            <a:xfrm>
              <a:off x="867130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87951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object 58"/>
            <p:cNvSpPr/>
            <p:nvPr/>
          </p:nvSpPr>
          <p:spPr>
            <a:xfrm>
              <a:off x="89189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object 59"/>
            <p:cNvSpPr/>
            <p:nvPr/>
          </p:nvSpPr>
          <p:spPr>
            <a:xfrm>
              <a:off x="90426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1" name="object 60"/>
            <p:cNvSpPr/>
            <p:nvPr/>
          </p:nvSpPr>
          <p:spPr>
            <a:xfrm>
              <a:off x="916649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" name="object 61"/>
            <p:cNvSpPr/>
            <p:nvPr/>
          </p:nvSpPr>
          <p:spPr>
            <a:xfrm>
              <a:off x="80523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object 62"/>
            <p:cNvSpPr/>
            <p:nvPr/>
          </p:nvSpPr>
          <p:spPr>
            <a:xfrm>
              <a:off x="817610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object 63"/>
            <p:cNvSpPr/>
            <p:nvPr/>
          </p:nvSpPr>
          <p:spPr>
            <a:xfrm>
              <a:off x="82999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object 64"/>
            <p:cNvSpPr/>
            <p:nvPr/>
          </p:nvSpPr>
          <p:spPr>
            <a:xfrm>
              <a:off x="84237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" name="object 65"/>
            <p:cNvSpPr/>
            <p:nvPr/>
          </p:nvSpPr>
          <p:spPr>
            <a:xfrm>
              <a:off x="85475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object 66"/>
            <p:cNvSpPr/>
            <p:nvPr/>
          </p:nvSpPr>
          <p:spPr>
            <a:xfrm>
              <a:off x="74333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object 67"/>
            <p:cNvSpPr/>
            <p:nvPr/>
          </p:nvSpPr>
          <p:spPr>
            <a:xfrm>
              <a:off x="75571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bject 68"/>
            <p:cNvSpPr/>
            <p:nvPr/>
          </p:nvSpPr>
          <p:spPr>
            <a:xfrm>
              <a:off x="768091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bject 69"/>
            <p:cNvSpPr/>
            <p:nvPr/>
          </p:nvSpPr>
          <p:spPr>
            <a:xfrm>
              <a:off x="78047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bject 70"/>
            <p:cNvSpPr/>
            <p:nvPr/>
          </p:nvSpPr>
          <p:spPr>
            <a:xfrm>
              <a:off x="79285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object 71"/>
            <p:cNvSpPr/>
            <p:nvPr/>
          </p:nvSpPr>
          <p:spPr>
            <a:xfrm>
              <a:off x="681433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object 72"/>
            <p:cNvSpPr/>
            <p:nvPr/>
          </p:nvSpPr>
          <p:spPr>
            <a:xfrm>
              <a:off x="693813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object 73"/>
            <p:cNvSpPr/>
            <p:nvPr/>
          </p:nvSpPr>
          <p:spPr>
            <a:xfrm>
              <a:off x="70619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object 74"/>
            <p:cNvSpPr/>
            <p:nvPr/>
          </p:nvSpPr>
          <p:spPr>
            <a:xfrm>
              <a:off x="71857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object 75"/>
            <p:cNvSpPr/>
            <p:nvPr/>
          </p:nvSpPr>
          <p:spPr>
            <a:xfrm>
              <a:off x="730952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" name="object 76"/>
            <p:cNvSpPr/>
            <p:nvPr/>
          </p:nvSpPr>
          <p:spPr>
            <a:xfrm>
              <a:off x="619535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" name="object 77"/>
            <p:cNvSpPr/>
            <p:nvPr/>
          </p:nvSpPr>
          <p:spPr>
            <a:xfrm>
              <a:off x="63191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" name="object 78"/>
            <p:cNvSpPr/>
            <p:nvPr/>
          </p:nvSpPr>
          <p:spPr>
            <a:xfrm>
              <a:off x="64429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object 79"/>
            <p:cNvSpPr/>
            <p:nvPr/>
          </p:nvSpPr>
          <p:spPr>
            <a:xfrm>
              <a:off x="656674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object 80"/>
            <p:cNvSpPr/>
            <p:nvPr/>
          </p:nvSpPr>
          <p:spPr>
            <a:xfrm>
              <a:off x="669053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object 81"/>
            <p:cNvSpPr/>
            <p:nvPr/>
          </p:nvSpPr>
          <p:spPr>
            <a:xfrm>
              <a:off x="557635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object 82"/>
            <p:cNvSpPr/>
            <p:nvPr/>
          </p:nvSpPr>
          <p:spPr>
            <a:xfrm>
              <a:off x="309577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object 83"/>
            <p:cNvSpPr/>
            <p:nvPr/>
          </p:nvSpPr>
          <p:spPr>
            <a:xfrm>
              <a:off x="570015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" name="object 84"/>
            <p:cNvSpPr/>
            <p:nvPr/>
          </p:nvSpPr>
          <p:spPr>
            <a:xfrm>
              <a:off x="58239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object 85"/>
            <p:cNvSpPr/>
            <p:nvPr/>
          </p:nvSpPr>
          <p:spPr>
            <a:xfrm>
              <a:off x="59477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object 86"/>
            <p:cNvSpPr/>
            <p:nvPr/>
          </p:nvSpPr>
          <p:spPr>
            <a:xfrm>
              <a:off x="607155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object 87"/>
            <p:cNvSpPr/>
            <p:nvPr/>
          </p:nvSpPr>
          <p:spPr>
            <a:xfrm>
              <a:off x="4957367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object 88"/>
            <p:cNvSpPr/>
            <p:nvPr/>
          </p:nvSpPr>
          <p:spPr>
            <a:xfrm>
              <a:off x="247678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object 89"/>
            <p:cNvSpPr/>
            <p:nvPr/>
          </p:nvSpPr>
          <p:spPr>
            <a:xfrm>
              <a:off x="61898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object 90"/>
            <p:cNvSpPr/>
            <p:nvPr/>
          </p:nvSpPr>
          <p:spPr>
            <a:xfrm>
              <a:off x="508116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object 91"/>
            <p:cNvSpPr/>
            <p:nvPr/>
          </p:nvSpPr>
          <p:spPr>
            <a:xfrm>
              <a:off x="2600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object 92"/>
            <p:cNvSpPr/>
            <p:nvPr/>
          </p:nvSpPr>
          <p:spPr>
            <a:xfrm>
              <a:off x="52049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object 93"/>
            <p:cNvSpPr/>
            <p:nvPr/>
          </p:nvSpPr>
          <p:spPr>
            <a:xfrm>
              <a:off x="272438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5" name="object 94"/>
            <p:cNvSpPr/>
            <p:nvPr/>
          </p:nvSpPr>
          <p:spPr>
            <a:xfrm>
              <a:off x="532875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object 95"/>
            <p:cNvSpPr/>
            <p:nvPr/>
          </p:nvSpPr>
          <p:spPr>
            <a:xfrm>
              <a:off x="28481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object 96"/>
            <p:cNvSpPr/>
            <p:nvPr/>
          </p:nvSpPr>
          <p:spPr>
            <a:xfrm>
              <a:off x="54525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object 97"/>
            <p:cNvSpPr/>
            <p:nvPr/>
          </p:nvSpPr>
          <p:spPr>
            <a:xfrm>
              <a:off x="297198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object 98"/>
            <p:cNvSpPr/>
            <p:nvPr/>
          </p:nvSpPr>
          <p:spPr>
            <a:xfrm>
              <a:off x="433838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object 99"/>
            <p:cNvSpPr/>
            <p:nvPr/>
          </p:nvSpPr>
          <p:spPr>
            <a:xfrm>
              <a:off x="185779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object 100"/>
            <p:cNvSpPr/>
            <p:nvPr/>
          </p:nvSpPr>
          <p:spPr>
            <a:xfrm flipH="1">
              <a:off x="-1" y="166008"/>
              <a:ext cx="2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object 101"/>
            <p:cNvSpPr/>
            <p:nvPr/>
          </p:nvSpPr>
          <p:spPr>
            <a:xfrm>
              <a:off x="44621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object 102"/>
            <p:cNvSpPr/>
            <p:nvPr/>
          </p:nvSpPr>
          <p:spPr>
            <a:xfrm>
              <a:off x="19815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object 103"/>
            <p:cNvSpPr/>
            <p:nvPr/>
          </p:nvSpPr>
          <p:spPr>
            <a:xfrm flipH="1">
              <a:off x="1237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object 104"/>
            <p:cNvSpPr/>
            <p:nvPr/>
          </p:nvSpPr>
          <p:spPr>
            <a:xfrm>
              <a:off x="458597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object 105"/>
            <p:cNvSpPr/>
            <p:nvPr/>
          </p:nvSpPr>
          <p:spPr>
            <a:xfrm>
              <a:off x="21053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object 106"/>
            <p:cNvSpPr/>
            <p:nvPr/>
          </p:nvSpPr>
          <p:spPr>
            <a:xfrm>
              <a:off x="2475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object 107"/>
            <p:cNvSpPr/>
            <p:nvPr/>
          </p:nvSpPr>
          <p:spPr>
            <a:xfrm>
              <a:off x="47097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object 108"/>
            <p:cNvSpPr/>
            <p:nvPr/>
          </p:nvSpPr>
          <p:spPr>
            <a:xfrm>
              <a:off x="2229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object 109"/>
            <p:cNvSpPr/>
            <p:nvPr/>
          </p:nvSpPr>
          <p:spPr>
            <a:xfrm>
              <a:off x="3713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object 110"/>
            <p:cNvSpPr/>
            <p:nvPr/>
          </p:nvSpPr>
          <p:spPr>
            <a:xfrm>
              <a:off x="48335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object 111"/>
            <p:cNvSpPr/>
            <p:nvPr/>
          </p:nvSpPr>
          <p:spPr>
            <a:xfrm>
              <a:off x="23529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object 112"/>
            <p:cNvSpPr/>
            <p:nvPr/>
          </p:nvSpPr>
          <p:spPr>
            <a:xfrm>
              <a:off x="495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object 113"/>
            <p:cNvSpPr/>
            <p:nvPr/>
          </p:nvSpPr>
          <p:spPr>
            <a:xfrm>
              <a:off x="3719394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object 114"/>
            <p:cNvSpPr/>
            <p:nvPr/>
          </p:nvSpPr>
          <p:spPr>
            <a:xfrm>
              <a:off x="12388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object 115"/>
            <p:cNvSpPr/>
            <p:nvPr/>
          </p:nvSpPr>
          <p:spPr>
            <a:xfrm>
              <a:off x="38431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object 116"/>
            <p:cNvSpPr/>
            <p:nvPr/>
          </p:nvSpPr>
          <p:spPr>
            <a:xfrm>
              <a:off x="13626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object 117"/>
            <p:cNvSpPr/>
            <p:nvPr/>
          </p:nvSpPr>
          <p:spPr>
            <a:xfrm>
              <a:off x="39669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object 118"/>
            <p:cNvSpPr/>
            <p:nvPr/>
          </p:nvSpPr>
          <p:spPr>
            <a:xfrm>
              <a:off x="148640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object 119"/>
            <p:cNvSpPr/>
            <p:nvPr/>
          </p:nvSpPr>
          <p:spPr>
            <a:xfrm>
              <a:off x="40907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object 120"/>
            <p:cNvSpPr/>
            <p:nvPr/>
          </p:nvSpPr>
          <p:spPr>
            <a:xfrm>
              <a:off x="16102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object 121"/>
            <p:cNvSpPr/>
            <p:nvPr/>
          </p:nvSpPr>
          <p:spPr>
            <a:xfrm>
              <a:off x="42145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object 122"/>
            <p:cNvSpPr/>
            <p:nvPr/>
          </p:nvSpPr>
          <p:spPr>
            <a:xfrm>
              <a:off x="17339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object 123"/>
            <p:cNvSpPr/>
            <p:nvPr/>
          </p:nvSpPr>
          <p:spPr>
            <a:xfrm>
              <a:off x="32241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436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object 125"/>
            <p:cNvSpPr/>
            <p:nvPr/>
          </p:nvSpPr>
          <p:spPr>
            <a:xfrm>
              <a:off x="33479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7" name="object 126"/>
            <p:cNvSpPr/>
            <p:nvPr/>
          </p:nvSpPr>
          <p:spPr>
            <a:xfrm>
              <a:off x="86741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" name="object 127"/>
            <p:cNvSpPr/>
            <p:nvPr/>
          </p:nvSpPr>
          <p:spPr>
            <a:xfrm>
              <a:off x="34718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object 128"/>
            <p:cNvSpPr/>
            <p:nvPr/>
          </p:nvSpPr>
          <p:spPr>
            <a:xfrm>
              <a:off x="99121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0" name="object 129"/>
            <p:cNvSpPr/>
            <p:nvPr/>
          </p:nvSpPr>
          <p:spPr>
            <a:xfrm>
              <a:off x="35955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object 130"/>
            <p:cNvSpPr/>
            <p:nvPr/>
          </p:nvSpPr>
          <p:spPr>
            <a:xfrm>
              <a:off x="111501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object 131"/>
            <p:cNvSpPr/>
            <p:nvPr/>
          </p:nvSpPr>
          <p:spPr>
            <a:xfrm>
              <a:off x="149849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3" name="object 132"/>
            <p:cNvSpPr/>
            <p:nvPr/>
          </p:nvSpPr>
          <p:spPr>
            <a:xfrm>
              <a:off x="151087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object 133"/>
            <p:cNvSpPr/>
            <p:nvPr/>
          </p:nvSpPr>
          <p:spPr>
            <a:xfrm>
              <a:off x="152325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object 134"/>
            <p:cNvSpPr/>
            <p:nvPr/>
          </p:nvSpPr>
          <p:spPr>
            <a:xfrm>
              <a:off x="153563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6" name="object 135"/>
            <p:cNvSpPr/>
            <p:nvPr/>
          </p:nvSpPr>
          <p:spPr>
            <a:xfrm>
              <a:off x="15480186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7" name="object 136"/>
            <p:cNvSpPr/>
            <p:nvPr/>
          </p:nvSpPr>
          <p:spPr>
            <a:xfrm>
              <a:off x="156039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object 137"/>
            <p:cNvSpPr/>
            <p:nvPr/>
          </p:nvSpPr>
          <p:spPr>
            <a:xfrm>
              <a:off x="157277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9" name="object 138"/>
            <p:cNvSpPr/>
            <p:nvPr/>
          </p:nvSpPr>
          <p:spPr>
            <a:xfrm>
              <a:off x="15851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0" name="object 139"/>
            <p:cNvSpPr/>
            <p:nvPr/>
          </p:nvSpPr>
          <p:spPr>
            <a:xfrm>
              <a:off x="159753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1" name="object 140"/>
            <p:cNvSpPr/>
            <p:nvPr/>
          </p:nvSpPr>
          <p:spPr>
            <a:xfrm>
              <a:off x="15603985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2" name="object 141"/>
            <p:cNvSpPr/>
            <p:nvPr/>
          </p:nvSpPr>
          <p:spPr>
            <a:xfrm>
              <a:off x="15975376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3" name="object 142"/>
            <p:cNvSpPr/>
            <p:nvPr/>
          </p:nvSpPr>
          <p:spPr>
            <a:xfrm>
              <a:off x="15913468" y="21567"/>
              <a:ext cx="123798" cy="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4" name="object 143"/>
            <p:cNvSpPr/>
            <p:nvPr/>
          </p:nvSpPr>
          <p:spPr>
            <a:xfrm>
              <a:off x="16099173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5" name="object 144"/>
            <p:cNvSpPr/>
            <p:nvPr/>
          </p:nvSpPr>
          <p:spPr>
            <a:xfrm>
              <a:off x="15603983" y="893"/>
              <a:ext cx="101840" cy="12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72" y="0"/>
                  </a:moveTo>
                  <a:lnTo>
                    <a:pt x="0" y="0"/>
                  </a:lnTo>
                  <a:lnTo>
                    <a:pt x="0" y="7211"/>
                  </a:lnTo>
                  <a:lnTo>
                    <a:pt x="10245" y="7430"/>
                  </a:lnTo>
                  <a:lnTo>
                    <a:pt x="12296" y="8879"/>
                  </a:lnTo>
                  <a:lnTo>
                    <a:pt x="13039" y="11524"/>
                  </a:lnTo>
                  <a:lnTo>
                    <a:pt x="11540" y="13568"/>
                  </a:lnTo>
                  <a:lnTo>
                    <a:pt x="8772" y="14388"/>
                  </a:lnTo>
                  <a:lnTo>
                    <a:pt x="0" y="14388"/>
                  </a:lnTo>
                  <a:lnTo>
                    <a:pt x="0" y="21600"/>
                  </a:lnTo>
                  <a:lnTo>
                    <a:pt x="8772" y="21600"/>
                  </a:lnTo>
                  <a:lnTo>
                    <a:pt x="10684" y="21484"/>
                  </a:lnTo>
                  <a:lnTo>
                    <a:pt x="19401" y="16535"/>
                  </a:lnTo>
                  <a:lnTo>
                    <a:pt x="21600" y="8573"/>
                  </a:lnTo>
                  <a:lnTo>
                    <a:pt x="20654" y="6240"/>
                  </a:lnTo>
                  <a:lnTo>
                    <a:pt x="19119" y="4177"/>
                  </a:lnTo>
                  <a:lnTo>
                    <a:pt x="17081" y="2452"/>
                  </a:lnTo>
                  <a:lnTo>
                    <a:pt x="14621" y="1136"/>
                  </a:lnTo>
                  <a:lnTo>
                    <a:pt x="11824" y="295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9" name="object 145"/>
            <p:cNvGrpSpPr/>
            <p:nvPr/>
          </p:nvGrpSpPr>
          <p:grpSpPr>
            <a:xfrm>
              <a:off x="15736307" y="0"/>
              <a:ext cx="141964" cy="166327"/>
              <a:chOff x="0" y="0"/>
              <a:chExt cx="141963" cy="166326"/>
            </a:xfrm>
          </p:grpSpPr>
          <p:sp>
            <p:nvSpPr>
              <p:cNvPr id="146" name="Фигура"/>
              <p:cNvSpPr/>
              <p:nvPr/>
            </p:nvSpPr>
            <p:spPr>
              <a:xfrm>
                <a:off x="0" y="0"/>
                <a:ext cx="141964" cy="16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63" y="0"/>
                    </a:moveTo>
                    <a:lnTo>
                      <a:pt x="6872" y="1191"/>
                    </a:lnTo>
                    <a:lnTo>
                      <a:pt x="2371" y="4501"/>
                    </a:lnTo>
                    <a:lnTo>
                      <a:pt x="154" y="9126"/>
                    </a:lnTo>
                    <a:lnTo>
                      <a:pt x="0" y="10839"/>
                    </a:lnTo>
                    <a:lnTo>
                      <a:pt x="162" y="12537"/>
                    </a:lnTo>
                    <a:lnTo>
                      <a:pt x="2417" y="17150"/>
                    </a:lnTo>
                    <a:lnTo>
                      <a:pt x="6927" y="20437"/>
                    </a:lnTo>
                    <a:lnTo>
                      <a:pt x="12653" y="21600"/>
                    </a:lnTo>
                    <a:lnTo>
                      <a:pt x="12677" y="21600"/>
                    </a:lnTo>
                    <a:lnTo>
                      <a:pt x="18400" y="20428"/>
                    </a:lnTo>
                    <a:lnTo>
                      <a:pt x="21600" y="18436"/>
                    </a:lnTo>
                    <a:lnTo>
                      <a:pt x="18790" y="16154"/>
                    </a:lnTo>
                    <a:lnTo>
                      <a:pt x="11514" y="16154"/>
                    </a:lnTo>
                    <a:lnTo>
                      <a:pt x="9682" y="15609"/>
                    </a:lnTo>
                    <a:lnTo>
                      <a:pt x="8056" y="14571"/>
                    </a:lnTo>
                    <a:lnTo>
                      <a:pt x="7089" y="13415"/>
                    </a:lnTo>
                    <a:lnTo>
                      <a:pt x="6514" y="11891"/>
                    </a:lnTo>
                    <a:lnTo>
                      <a:pt x="6374" y="9858"/>
                    </a:lnTo>
                    <a:lnTo>
                      <a:pt x="7003" y="8285"/>
                    </a:lnTo>
                    <a:lnTo>
                      <a:pt x="8201" y="6906"/>
                    </a:lnTo>
                    <a:lnTo>
                      <a:pt x="9556" y="6064"/>
                    </a:lnTo>
                    <a:lnTo>
                      <a:pt x="11336" y="5560"/>
                    </a:lnTo>
                    <a:lnTo>
                      <a:pt x="13699" y="5431"/>
                    </a:lnTo>
                    <a:lnTo>
                      <a:pt x="18881" y="5431"/>
                    </a:lnTo>
                    <a:lnTo>
                      <a:pt x="21522" y="3098"/>
                    </a:lnTo>
                    <a:lnTo>
                      <a:pt x="20005" y="2008"/>
                    </a:lnTo>
                    <a:lnTo>
                      <a:pt x="18328" y="1144"/>
                    </a:lnTo>
                    <a:lnTo>
                      <a:pt x="16513" y="515"/>
                    </a:lnTo>
                    <a:lnTo>
                      <a:pt x="14584" y="130"/>
                    </a:lnTo>
                    <a:lnTo>
                      <a:pt x="125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Фигура"/>
              <p:cNvSpPr/>
              <p:nvPr/>
            </p:nvSpPr>
            <p:spPr>
              <a:xfrm>
                <a:off x="75673" y="41819"/>
                <a:ext cx="48423" cy="8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27" y="18752"/>
                    </a:moveTo>
                    <a:lnTo>
                      <a:pt x="12264" y="20395"/>
                    </a:lnTo>
                    <a:lnTo>
                      <a:pt x="7022" y="21371"/>
                    </a:lnTo>
                    <a:lnTo>
                      <a:pt x="0" y="21600"/>
                    </a:lnTo>
                    <a:lnTo>
                      <a:pt x="21333" y="21600"/>
                    </a:lnTo>
                    <a:lnTo>
                      <a:pt x="16227" y="18752"/>
                    </a:lnTo>
                    <a:close/>
                    <a:moveTo>
                      <a:pt x="21600" y="0"/>
                    </a:moveTo>
                    <a:lnTo>
                      <a:pt x="6406" y="0"/>
                    </a:lnTo>
                    <a:lnTo>
                      <a:pt x="11867" y="1055"/>
                    </a:lnTo>
                    <a:lnTo>
                      <a:pt x="16553" y="3064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ransition spd="med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9pPr>
    </p:bodyStyle>
    <p:otherStyle>
      <a:lvl1pPr marL="0" marR="0" indent="127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15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st.ru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Заголовок 2"/>
          <p:cNvSpPr txBox="1">
            <a:spLocks noGrp="1"/>
          </p:cNvSpPr>
          <p:nvPr>
            <p:ph type="title"/>
          </p:nvPr>
        </p:nvSpPr>
        <p:spPr>
          <a:xfrm>
            <a:off x="11480800" y="1210235"/>
            <a:ext cx="7721599" cy="47696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275" cap="all" dirty="0"/>
              <a:t>Основные изменения в ГПС</a:t>
            </a:r>
            <a:br>
              <a:rPr lang="ru-RU" sz="3275" cap="all" dirty="0"/>
            </a:br>
            <a:r>
              <a:rPr lang="ru-RU" sz="3275" cap="all" dirty="0"/>
              <a:t> для средств измерений активности радионуклидов, удельной активности радионуклидов, потока и плотности потока альфа-, бета-частиц, фотонов радионуклидных источников</a:t>
            </a:r>
            <a:r>
              <a:rPr dirty="0"/>
              <a:t/>
            </a:r>
            <a:br>
              <a:rPr dirty="0"/>
            </a:b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1480801" y="7339263"/>
            <a:ext cx="6342742" cy="167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7500"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"/>
                <a:ea typeface="Circe"/>
                <a:cs typeface="Circe"/>
                <a:sym typeface="Circe"/>
              </a:defRPr>
            </a:lvl1pPr>
            <a:lvl2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2pPr>
            <a:lvl3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3pPr>
            <a:lvl4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4pPr>
            <a:lvl5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5pPr>
            <a:lvl6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6pPr>
            <a:lvl7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7pPr>
            <a:lvl8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8pPr>
            <a:lvl9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"/>
                <a:ea typeface="Circe"/>
                <a:cs typeface="Circe"/>
                <a:sym typeface="Circe"/>
              </a:defRPr>
            </a:lvl9pPr>
          </a:lstStyle>
          <a:p>
            <a:pPr defTabSz="768095">
              <a:defRPr sz="3275"/>
            </a:pPr>
            <a:r>
              <a:rPr lang="ru-RU" sz="2500" b="0" smtClean="0"/>
              <a:t>Сергей </a:t>
            </a:r>
            <a:r>
              <a:rPr lang="ru-RU" sz="2500" b="0" dirty="0" smtClean="0"/>
              <a:t>Владимирович </a:t>
            </a:r>
            <a:r>
              <a:rPr lang="ru-RU" sz="2500" b="0" dirty="0" err="1" smtClean="0"/>
              <a:t>Сэпман</a:t>
            </a:r>
            <a:endParaRPr lang="ru-RU" sz="2500" b="0" dirty="0"/>
          </a:p>
          <a:p>
            <a:pPr defTabSz="768095">
              <a:spcBef>
                <a:spcPts val="600"/>
              </a:spcBef>
              <a:defRPr sz="3275"/>
            </a:pPr>
            <a:r>
              <a:rPr lang="ru-RU" sz="2500" b="0" dirty="0"/>
              <a:t>+7 </a:t>
            </a:r>
            <a:r>
              <a:rPr lang="ru-RU" sz="2500" b="0" dirty="0" smtClean="0"/>
              <a:t>9217479721</a:t>
            </a:r>
            <a:endParaRPr lang="ru-RU" sz="2500" b="0" dirty="0"/>
          </a:p>
          <a:p>
            <a:pPr defTabSz="768095">
              <a:defRPr sz="3275"/>
            </a:pPr>
            <a:r>
              <a:rPr lang="en-US" sz="2500" b="0" dirty="0" smtClean="0"/>
              <a:t>ssv@vniim.ru</a:t>
            </a:r>
            <a:r>
              <a:rPr lang="ru-RU" sz="2000" b="0" dirty="0"/>
              <a:t/>
            </a:r>
            <a:br>
              <a:rPr lang="ru-RU" sz="2000" b="0" dirty="0"/>
            </a:br>
            <a:endParaRPr lang="ru-RU" sz="20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906357" y="4623526"/>
            <a:ext cx="16291385" cy="5495409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/>
              <a:t>Степень эквивалентности – это степень, с которой эти эталоны согласуются с опорными значениями, определёнными в ходе ключевых сличений, и, следовательно, согласуются друг с другом.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600" dirty="0"/>
              <a:t>Степень эквивалентности национального измерительного эталона выражается количественно в значениях его отклонения от опорного значения, полученного в ключевых сличениях, и неопределённости этого отклонения.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3200" dirty="0"/>
          </a:p>
          <a:p>
            <a:pPr>
              <a:spcBef>
                <a:spcPts val="1200"/>
              </a:spcBef>
            </a:pPr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600" dirty="0">
                <a:ea typeface="Circe Light"/>
                <a:cs typeface="Circe Light"/>
              </a:rPr>
              <a:t>Оценка степени эквивалентности национальных эталонов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2234894" y="2841640"/>
            <a:ext cx="15634309" cy="1781886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r>
              <a:rPr lang="ru-RU" sz="4000" dirty="0"/>
              <a:t>Участие в ключевых сличениях подтверждает степень эквивалентности национального эталона.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3200" dirty="0"/>
          </a:p>
          <a:p>
            <a:pPr>
              <a:spcBef>
                <a:spcPts val="1200"/>
              </a:spcBef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350688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600" dirty="0">
                <a:ea typeface="Circe Light"/>
                <a:cs typeface="Circe Light"/>
              </a:rPr>
              <a:t>Оценка степени эквивалентности национальных эталонов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2009884" y="2984942"/>
            <a:ext cx="16084331" cy="6483804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pPr algn="just">
              <a:spcBef>
                <a:spcPts val="1200"/>
              </a:spcBef>
            </a:pPr>
            <a:r>
              <a:rPr lang="ru-RU" sz="3600" dirty="0"/>
              <a:t>В области измерения активности радионуклидов для ключевых сличений используется только одна физическая величина – удельная активность радионуклида в растворе.</a:t>
            </a:r>
          </a:p>
          <a:p>
            <a:pPr>
              <a:spcBef>
                <a:spcPts val="1200"/>
              </a:spcBef>
            </a:pPr>
            <a:r>
              <a:rPr lang="ru-RU" sz="3600" dirty="0"/>
              <a:t>Ключевые сличения: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ru-RU" sz="3600" dirty="0"/>
              <a:t>Многосторонние, при которых ампулы с раствором радионуклида рассылаются всем участникам сличений одновременно.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ru-RU" sz="3600" dirty="0"/>
              <a:t>Индивидуальные сличения национальных метрологических лабораторий с лабораторией </a:t>
            </a:r>
            <a:r>
              <a:rPr lang="en-US" sz="3600" dirty="0"/>
              <a:t>BIPM</a:t>
            </a:r>
            <a:r>
              <a:rPr lang="ru-RU" sz="3600" dirty="0"/>
              <a:t> (система </a:t>
            </a:r>
            <a:r>
              <a:rPr lang="en-US" sz="3600" dirty="0"/>
              <a:t>SIR</a:t>
            </a:r>
            <a:r>
              <a:rPr lang="ru-RU" sz="3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124485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620756" y="2618396"/>
            <a:ext cx="17742423" cy="8775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68095">
              <a:defRPr sz="1512"/>
            </a:lvl1pPr>
          </a:lstStyle>
          <a:p>
            <a:r>
              <a:rPr lang="ru-RU" sz="3200" dirty="0"/>
              <a:t>Международная референтная система  измерения активности радионуклидов (</a:t>
            </a:r>
            <a:r>
              <a:rPr lang="en-US" sz="3200" dirty="0"/>
              <a:t>SIR</a:t>
            </a:r>
            <a:r>
              <a:rPr lang="ru-RU" sz="3200" dirty="0"/>
              <a:t>) основана в 1976 году и находится в </a:t>
            </a:r>
            <a:r>
              <a:rPr lang="en-US" sz="3200" dirty="0"/>
              <a:t>BIPM</a:t>
            </a:r>
            <a:endParaRPr lang="ru-RU" sz="3200" dirty="0"/>
          </a:p>
          <a:p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/>
              <a:t>Международная референтная система  измерения активности радионуклидов</a:t>
            </a: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757" y="3660368"/>
            <a:ext cx="4601295" cy="61326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4048" y="3687825"/>
            <a:ext cx="4179294" cy="6032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739" y="3660369"/>
            <a:ext cx="7641694" cy="60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013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286928" y="2841316"/>
            <a:ext cx="16084331" cy="877535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r>
              <a:rPr lang="ru-RU" sz="3200" dirty="0"/>
              <a:t>В настоящее время в </a:t>
            </a:r>
            <a:r>
              <a:rPr lang="en-US" sz="3200" dirty="0"/>
              <a:t>SIR</a:t>
            </a:r>
            <a:r>
              <a:rPr lang="ru-RU" sz="3200" dirty="0"/>
              <a:t> может быть измерено 69 радионуклидов</a:t>
            </a:r>
          </a:p>
          <a:p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sz="3600" dirty="0"/>
              <a:t>Международная референтная система  измерения активности радионуклидов</a:t>
            </a: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B3BFFB-FA41-4CA5-B7E6-9E7752F9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43" y="3581556"/>
            <a:ext cx="16005027" cy="44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59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620757" y="2785730"/>
            <a:ext cx="17545546" cy="7357730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b="1" dirty="0"/>
              <a:t>Единство измерений </a:t>
            </a:r>
            <a:r>
              <a:rPr lang="ru-RU" sz="3200" dirty="0"/>
              <a:t>- состояние измерений, при котором их результаты выражены в допущенных к применению в Российской Федерации единицах величин, а показатели точности измерений не выходят за установленные границы.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1" dirty="0"/>
              <a:t>Государственный первичный эталон единицы величины </a:t>
            </a:r>
            <a:r>
              <a:rPr lang="ru-RU" sz="3200" dirty="0"/>
              <a:t>- государственный эталон единицы величины, обеспечивающий воспроизведение, хранение и передачу единицы величины с наивысшей в Российской Федерации точностью, утверждаемый в этом качестве в установленном порядке и применяемый в качестве исходного на территории Российской Федерации.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1" dirty="0"/>
              <a:t>Прослеживаемость</a:t>
            </a:r>
            <a:r>
              <a:rPr lang="ru-RU" sz="3200" dirty="0"/>
              <a:t> - свойство эталона единицы величины , средства измерений или результата измерений, заключающееся в документально подтвержденном установлении их связи с государственным первичным эталоном или национальным первичным эталоном иностранного государства соответствующей единицы величины посредством сличения эталонов единиц величин, поверки, калибровки средств измерений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dirty="0">
                <a:ea typeface="Circe Light"/>
                <a:cs typeface="Circe Light"/>
              </a:rPr>
              <a:t>Федеральный закон от 26.06.2008 № 102-ФЗ «Об обеспечении единства измерений»</a:t>
            </a: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46109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746263" y="2096862"/>
            <a:ext cx="17420040" cy="242478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defTabSz="768095">
              <a:defRPr sz="1512"/>
            </a:lvl1pPr>
          </a:lstStyle>
          <a:p>
            <a:pPr marL="457200" lvl="0" indent="-457200">
              <a:spcBef>
                <a:spcPts val="300"/>
              </a:spcBef>
            </a:pPr>
            <a:r>
              <a:rPr lang="ru-RU" sz="4000" dirty="0"/>
              <a:t>1. В название первичного эталона и поверочной схемы добавлена удельная активность радионуклидов. </a:t>
            </a:r>
          </a:p>
          <a:p>
            <a:pPr marL="457200" lvl="0" indent="-457200">
              <a:spcBef>
                <a:spcPts val="300"/>
              </a:spcBef>
            </a:pPr>
            <a:r>
              <a:rPr lang="ru-RU" sz="4000" dirty="0"/>
              <a:t>2. Из названия первичного эталона убрана плотность потока.</a:t>
            </a:r>
          </a:p>
          <a:p>
            <a:pPr marL="457200" lvl="0" indent="-457200">
              <a:spcBef>
                <a:spcPts val="300"/>
              </a:spcBef>
            </a:pPr>
            <a:r>
              <a:rPr lang="ru-RU" sz="4000" dirty="0"/>
              <a:t>3. Актуализированы методы передачи единиц.</a:t>
            </a:r>
          </a:p>
          <a:p>
            <a:pPr marL="457200" indent="-457200">
              <a:spcBef>
                <a:spcPts val="300"/>
              </a:spcBef>
            </a:pPr>
            <a:r>
              <a:rPr lang="ru-RU" sz="4000" dirty="0"/>
              <a:t>4. Из прямоугольников вторичных и рабочих эталонов исключена плотность потока. Она осталась только в СИ.</a:t>
            </a:r>
          </a:p>
          <a:p>
            <a:pPr marL="457200" indent="-457200">
              <a:spcBef>
                <a:spcPts val="300"/>
              </a:spcBef>
            </a:pPr>
            <a:r>
              <a:rPr lang="ru-RU" sz="4000" dirty="0"/>
              <a:t>5. Актуализированы диапазоны и погрешности в соответствии с существующей практикой.</a:t>
            </a:r>
          </a:p>
          <a:p>
            <a:pPr marL="457200" indent="-457200">
              <a:spcBef>
                <a:spcPts val="300"/>
              </a:spcBef>
            </a:pPr>
            <a:r>
              <a:rPr lang="ru-RU" sz="4000" dirty="0"/>
              <a:t>6. Актуализирован перечень СИ.</a:t>
            </a:r>
          </a:p>
          <a:p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600" dirty="0">
                <a:ea typeface="Circe Light"/>
                <a:cs typeface="Circe Light"/>
              </a:rPr>
              <a:t>Изменения в Государственной поверочной схеме 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1" y="4229100"/>
            <a:ext cx="6646263" cy="4701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303" y="4401693"/>
            <a:ext cx="6465098" cy="457047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20758" y="8966580"/>
            <a:ext cx="7318526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2000" dirty="0">
                <a:latin typeface="Circe Light"/>
              </a:rPr>
              <a:t>ГОСТ 8.033-96 ГСИ. Государственная поверочная схема для средств измерений активности радионуклидов, потока и плотности потока альфа-, бета-частиц и фотонов радионуклидных источников.</a:t>
            </a:r>
            <a:endParaRPr lang="ru-RU" altLang="ru-RU" sz="2000" b="1" dirty="0">
              <a:solidFill>
                <a:srgbClr val="336666"/>
              </a:solidFill>
              <a:latin typeface="Circe Light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689890" y="9007203"/>
            <a:ext cx="7052200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sz="2000" dirty="0">
                <a:latin typeface="Circe Light"/>
              </a:rPr>
              <a:t>Актуализированная поверочная схема, утверждённая приказом Росстандарта от 29.12.2018 № 2841 и введённая в действие с 30 апреля 2019 г. </a:t>
            </a:r>
          </a:p>
        </p:txBody>
      </p:sp>
    </p:spTree>
    <p:extLst>
      <p:ext uri="{BB962C8B-B14F-4D97-AF65-F5344CB8AC3E}">
        <p14:creationId xmlns:p14="http://schemas.microsoft.com/office/powerpoint/2010/main" val="1217581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600" dirty="0">
                <a:ea typeface="Circe Light"/>
                <a:cs typeface="Circe Light"/>
              </a:rPr>
              <a:t>Государственная поверочная схема 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AA01CCC-9D85-4C50-A90C-5C1B37E08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585265"/>
              </p:ext>
            </p:extLst>
          </p:nvPr>
        </p:nvGraphicFramePr>
        <p:xfrm>
          <a:off x="802190" y="2597918"/>
          <a:ext cx="18575866" cy="730580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427046">
                  <a:extLst>
                    <a:ext uri="{9D8B030D-6E8A-4147-A177-3AD203B41FA5}">
                      <a16:colId xmlns:a16="http://schemas.microsoft.com/office/drawing/2014/main" xmlns="" val="3681430821"/>
                    </a:ext>
                  </a:extLst>
                </a:gridCol>
                <a:gridCol w="3786137">
                  <a:extLst>
                    <a:ext uri="{9D8B030D-6E8A-4147-A177-3AD203B41FA5}">
                      <a16:colId xmlns:a16="http://schemas.microsoft.com/office/drawing/2014/main" xmlns="" val="4162906523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3048465406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166623145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1434979326"/>
                    </a:ext>
                  </a:extLst>
                </a:gridCol>
              </a:tblGrid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Первичный эталон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ГЭТ 6-2016 Государственный первичный эталон единиц активности радионуклидов, удельной активности радионуклидов, </a:t>
                      </a:r>
                      <a:b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потока альфа-, бета-частиц и фотонов радионуклидных источников</a:t>
                      </a:r>
                      <a:endParaRPr lang="ru-RU" sz="3200" dirty="0">
                        <a:solidFill>
                          <a:sysClr val="windowText" lastClr="000000"/>
                        </a:solidFill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9376744"/>
                  </a:ext>
                </a:extLst>
              </a:tr>
              <a:tr h="1019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Вторичные эталоны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 альфа-, бета- и фотонного излучений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Растворы радионуклидов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Радиометрические установки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 специального назначения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7824986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Рабочие эталоны 1-го разряда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2176225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Рабочие эталоны 2-го разряда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147347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Средства измерений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источники, СИ активности радионуклидов, удельной активности радионуклидов, радиометрические установки, радионуклидные источники специального назначения и др.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9288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730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394" y="1028896"/>
            <a:ext cx="6902813" cy="1339123"/>
          </a:xfrm>
        </p:spPr>
        <p:txBody>
          <a:bodyPr>
            <a:normAutofit/>
          </a:bodyPr>
          <a:lstStyle/>
          <a:p>
            <a:r>
              <a:rPr lang="ru-RU" dirty="0"/>
              <a:t>Международные сличения</a:t>
            </a:r>
            <a:r>
              <a:rPr lang="en-US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Cs-137</a:t>
            </a:r>
            <a:r>
              <a:rPr lang="ru-RU" dirty="0" smtClean="0"/>
              <a:t>, </a:t>
            </a:r>
            <a:r>
              <a:rPr lang="en-US" dirty="0" smtClean="0"/>
              <a:t>Co-60, </a:t>
            </a:r>
            <a:r>
              <a:rPr lang="en-US" dirty="0"/>
              <a:t>Tc-99m, F-18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72" y="2293547"/>
            <a:ext cx="7206128" cy="432090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5076003" y="4040216"/>
            <a:ext cx="314600" cy="827564"/>
          </a:xfrm>
          <a:prstGeom prst="ellipse">
            <a:avLst/>
          </a:prstGeom>
          <a:noFill/>
          <a:ln w="190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829" y="476836"/>
            <a:ext cx="7380620" cy="4731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772" y="5052224"/>
            <a:ext cx="6853676" cy="5156463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6294637" y="1859581"/>
            <a:ext cx="370765" cy="1655379"/>
          </a:xfrm>
          <a:prstGeom prst="ellipse">
            <a:avLst/>
          </a:prstGeom>
          <a:noFill/>
          <a:ln w="190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874906" y="7188326"/>
            <a:ext cx="328229" cy="1083003"/>
          </a:xfrm>
          <a:prstGeom prst="ellipse">
            <a:avLst/>
          </a:prstGeom>
          <a:noFill/>
          <a:ln w="190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14" y="6614449"/>
            <a:ext cx="5935345" cy="433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вал 11"/>
          <p:cNvSpPr/>
          <p:nvPr/>
        </p:nvSpPr>
        <p:spPr>
          <a:xfrm>
            <a:off x="6403153" y="8223069"/>
            <a:ext cx="314600" cy="827564"/>
          </a:xfrm>
          <a:prstGeom prst="ellipse">
            <a:avLst/>
          </a:prstGeom>
          <a:noFill/>
          <a:ln w="190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249046" y="10389189"/>
            <a:ext cx="114134" cy="2154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69034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258" y="630253"/>
            <a:ext cx="16862584" cy="607860"/>
          </a:xfrm>
        </p:spPr>
        <p:txBody>
          <a:bodyPr/>
          <a:lstStyle/>
          <a:p>
            <a:r>
              <a:rPr lang="ru-RU" dirty="0"/>
              <a:t>Эволюция ГПС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544558" y="2438400"/>
            <a:ext cx="16815160" cy="8301317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ГОСУДАРСТВЕННАЯ ПОВЕРОЧНАЯ СХЕМА ДЛЯ СРЕДСТВ ИЗМЕРЕНИЙ </a:t>
            </a:r>
            <a:b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АКТИВНОСТИ РАДИОНУКЛИДОВ, ПОТОКА И ПЛОТНОСТИ ПОТОКА </a:t>
            </a:r>
            <a:b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АЛЬФА-, БЕТА-ЧАСТИЦ И ФОТОНОВ РАДИОНУКЛИДНЫХ ИСТОЧНИКОВ</a:t>
            </a:r>
          </a:p>
          <a:p>
            <a:endParaRPr lang="ru-RU" dirty="0"/>
          </a:p>
          <a:p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ГОСТ 8.033-</a:t>
            </a: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96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(м</a:t>
            </a:r>
            <a:r>
              <a:rPr lang="ru-RU" sz="24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ежгосударственный  и национальный) 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взамен ГОСТ 8.033-</a:t>
            </a: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84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  <a:p>
            <a:endParaRPr lang="ru-RU" dirty="0"/>
          </a:p>
          <a:p>
            <a:pPr lvl="0" hangingPunct="0"/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Приказ Федерального агентства по техническому регулированию и метрологии № 2841 </a:t>
            </a:r>
          </a:p>
          <a:p>
            <a:pPr lvl="0" hangingPunct="0"/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от 29 декабря </a:t>
            </a: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2018 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г (</a:t>
            </a:r>
            <a:r>
              <a:rPr lang="ru-RU" sz="2400" b="1" i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национальный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)</a:t>
            </a:r>
          </a:p>
          <a:p>
            <a:pPr lvl="0" hangingPunct="0"/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  <a:p>
            <a:pPr lvl="0" hangingPunct="0"/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  <a:p>
            <a:pPr lvl="0" hangingPunct="0"/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Проект ГПС - план разработки, пересмотра и утверждения государственных поверочных схем (ГПС) на </a:t>
            </a: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2022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год </a:t>
            </a:r>
            <a:r>
              <a:rPr lang="ru-RU" sz="2400" b="1" dirty="0" smtClean="0">
                <a:solidFill>
                  <a:schemeClr val="tx1"/>
                </a:solidFill>
                <a:highlight>
                  <a:srgbClr val="FFFF00"/>
                </a:highlight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(</a:t>
            </a:r>
            <a:r>
              <a:rPr lang="ru-RU" sz="2400" b="1" i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национальный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) – </a:t>
            </a:r>
            <a:r>
              <a:rPr lang="ru-RU" sz="32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подготовка окончательной редакции</a:t>
            </a:r>
          </a:p>
          <a:p>
            <a:pPr lvl="0" hangingPunct="0"/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  <a:p>
            <a:pPr algn="just"/>
            <a:r>
              <a:rPr lang="ru-RU" sz="24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Межгосударственный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стандарт ГОСТ 8.033 взамен ГОСТ 8.033-96 (Программа национальной стандартизации на </a:t>
            </a: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2022-2023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г.) – </a:t>
            </a:r>
            <a:r>
              <a:rPr lang="ru-RU" sz="3200" b="1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окончательная редакция</a:t>
            </a:r>
            <a:endParaRPr lang="ru-RU" sz="3200" dirty="0">
              <a:solidFill>
                <a:srgbClr val="00B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hangingPunct="0"/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  <a:sym typeface="Calibri"/>
            </a:endParaRPr>
          </a:p>
          <a:p>
            <a:pPr lvl="0" hangingPunct="0"/>
            <a:r>
              <a:rPr lang="ru-RU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Приеаз</a:t>
            </a:r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</a:t>
            </a:r>
            <a:r>
              <a:rPr lang="ru-RU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фкдкральншгш</a:t>
            </a:r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</a:t>
            </a:r>
            <a:r>
              <a:rPr lang="ru-RU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ентства</a:t>
            </a:r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 по техническому регулированию и метрологии № 3351 </a:t>
            </a:r>
          </a:p>
          <a:p>
            <a:pPr lvl="0" hangingPunct="0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от 30 декабря </a:t>
            </a:r>
            <a:r>
              <a:rPr lang="ru-RU" sz="4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2022ипм </a:t>
            </a:r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г.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26025" y="5143669"/>
            <a:ext cx="100520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Приказ Федерального агентства по техническому регулированию и метрологии № 2841 </a:t>
            </a:r>
          </a:p>
          <a:p>
            <a:pPr lvl="0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 29 декабря </a:t>
            </a:r>
            <a:r>
              <a:rPr lang="ru-RU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2018 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 (</a:t>
            </a:r>
            <a:r>
              <a:rPr lang="ru-RU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национальный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29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Государственная поверочная схема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620758" y="2460812"/>
            <a:ext cx="14798101" cy="6118412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Постановление Правительства РФ от 23.09.2010 N 734 (ред. от 21.10.2019) "Об эталонах единиц величин, используемых в сфере государственного регулирования обеспечения единства измерений" ("Положение об эталонах единиц величин, используемых в сфере государственного регулирования обеспечения единства измерений") </a:t>
            </a:r>
          </a:p>
          <a:p>
            <a:endParaRPr lang="ru-RU" sz="2400" b="1" dirty="0"/>
          </a:p>
          <a:p>
            <a:r>
              <a:rPr lang="ru-RU" sz="2400" b="1" dirty="0">
                <a:latin typeface="Arial"/>
              </a:rPr>
              <a:t>2. Понятия, используемые в настоящем Положении, означают следующее:</a:t>
            </a:r>
          </a:p>
          <a:p>
            <a:r>
              <a:rPr lang="ru-RU" dirty="0">
                <a:latin typeface="Arial"/>
              </a:rPr>
              <a:t>"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государственная поверочная схема" - документ, устанавливающий порядок передачи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  <a:latin typeface="Arial"/>
              </a:rPr>
              <a:t>единицы величины от государственного первичного эталона единицы величины эталонам единицы величины, имеющим более низкие показатели точности, и средствам измерений;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dirty="0">
                <a:latin typeface="Arial"/>
              </a:rPr>
              <a:t>(в ред. Постановления Правительства РФ от 21.10.2019 N 1355)</a:t>
            </a:r>
          </a:p>
          <a:p>
            <a:endParaRPr lang="ru-RU" dirty="0">
              <a:latin typeface="Arial"/>
            </a:endParaRPr>
          </a:p>
          <a:p>
            <a:endParaRPr lang="ru-RU" dirty="0">
              <a:latin typeface="Arial"/>
            </a:endParaRPr>
          </a:p>
          <a:p>
            <a:pPr algn="just"/>
            <a:r>
              <a:rPr lang="ru-RU" sz="2400" b="1" dirty="0"/>
              <a:t>РМГ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29-2013 ГСИ. Метрология. Основные термины и определения</a:t>
            </a:r>
          </a:p>
          <a:p>
            <a:pPr indent="360680" algn="just"/>
            <a:r>
              <a:rPr lang="ru-RU" dirty="0">
                <a:latin typeface="Arial"/>
                <a:ea typeface="Times New Roman"/>
              </a:rPr>
              <a:t>9.15 </a:t>
            </a:r>
            <a:r>
              <a:rPr lang="ru-RU" b="1" dirty="0">
                <a:latin typeface="Arial"/>
                <a:ea typeface="Times New Roman"/>
              </a:rPr>
              <a:t>поверочная схема:</a:t>
            </a:r>
            <a:r>
              <a:rPr lang="ru-RU" dirty="0">
                <a:latin typeface="Arial"/>
                <a:ea typeface="Times New Roman"/>
              </a:rPr>
              <a:t> Иерархическая структура, устанавливающая соподчинение </a:t>
            </a:r>
            <a:r>
              <a:rPr lang="ru-RU" b="1" dirty="0">
                <a:latin typeface="Arial"/>
                <a:ea typeface="Times New Roman"/>
              </a:rPr>
              <a:t>эталонов</a:t>
            </a:r>
            <a:r>
              <a:rPr lang="ru-RU" dirty="0">
                <a:latin typeface="Arial"/>
                <a:ea typeface="Times New Roman"/>
              </a:rPr>
              <a:t>, участвующих в </a:t>
            </a:r>
            <a:r>
              <a:rPr lang="ru-RU" b="1" dirty="0">
                <a:latin typeface="Arial"/>
                <a:ea typeface="Times New Roman"/>
              </a:rPr>
              <a:t>передаче единицы</a:t>
            </a:r>
            <a:r>
              <a:rPr lang="ru-RU" dirty="0">
                <a:latin typeface="Arial"/>
                <a:ea typeface="Times New Roman"/>
              </a:rPr>
              <a:t> или </a:t>
            </a:r>
            <a:r>
              <a:rPr lang="ru-RU" b="1" dirty="0">
                <a:latin typeface="Arial"/>
                <a:ea typeface="Times New Roman"/>
              </a:rPr>
              <a:t>шкалы измерений</a:t>
            </a:r>
            <a:r>
              <a:rPr lang="ru-RU" dirty="0">
                <a:latin typeface="Arial"/>
                <a:ea typeface="Times New Roman"/>
              </a:rPr>
              <a:t> от исходного эталона </a:t>
            </a:r>
            <a:r>
              <a:rPr lang="ru-RU" b="1" dirty="0">
                <a:latin typeface="Arial"/>
                <a:ea typeface="Times New Roman"/>
              </a:rPr>
              <a:t>средствам измерений</a:t>
            </a:r>
            <a:r>
              <a:rPr lang="ru-RU" dirty="0">
                <a:latin typeface="Arial"/>
                <a:ea typeface="Times New Roman"/>
              </a:rPr>
              <a:t> (с указанием методов и </a:t>
            </a:r>
            <a:r>
              <a:rPr lang="ru-RU" b="1" dirty="0">
                <a:latin typeface="Arial"/>
                <a:ea typeface="Times New Roman"/>
              </a:rPr>
              <a:t>погрешностей</a:t>
            </a:r>
            <a:r>
              <a:rPr lang="ru-RU" dirty="0">
                <a:latin typeface="Arial"/>
                <a:ea typeface="Times New Roman"/>
              </a:rPr>
              <a:t> при передаче), утверждаемая в установленном порядке в виде нормативного документа.</a:t>
            </a:r>
            <a:endParaRPr lang="ru-RU" sz="2000" dirty="0">
              <a:latin typeface="Arial"/>
              <a:ea typeface="Times New Roman"/>
            </a:endParaRPr>
          </a:p>
          <a:p>
            <a:pPr indent="360680" algn="just"/>
            <a:r>
              <a:rPr lang="ru-RU" dirty="0">
                <a:latin typeface="Arial"/>
                <a:ea typeface="Times New Roman"/>
              </a:rPr>
              <a:t> Примечание - Поверочная схема может быть использована для установления </a:t>
            </a:r>
            <a:r>
              <a:rPr lang="ru-RU" b="1" dirty="0">
                <a:latin typeface="Arial"/>
                <a:ea typeface="Times New Roman"/>
              </a:rPr>
              <a:t>метрологической прослеживаемости результатов измерений</a:t>
            </a:r>
            <a:r>
              <a:rPr lang="ru-RU" dirty="0">
                <a:latin typeface="Arial"/>
                <a:ea typeface="Times New Roman"/>
              </a:rPr>
              <a:t>.</a:t>
            </a:r>
            <a:endParaRPr lang="ru-RU" sz="2000" dirty="0">
              <a:latin typeface="Arial"/>
              <a:ea typeface="Times New Roman"/>
            </a:endParaRPr>
          </a:p>
          <a:p>
            <a:pPr indent="360680" algn="just"/>
            <a:r>
              <a:rPr lang="ru-RU" dirty="0">
                <a:latin typeface="Arial"/>
                <a:ea typeface="Times New Roman"/>
              </a:rPr>
              <a:t> </a:t>
            </a:r>
            <a:endParaRPr lang="ru-RU" sz="2000" dirty="0">
              <a:latin typeface="Arial"/>
              <a:ea typeface="Times New Roman"/>
            </a:endParaRPr>
          </a:p>
          <a:p>
            <a:endParaRPr lang="ru-RU" dirty="0">
              <a:latin typeface="Arial"/>
            </a:endParaRPr>
          </a:p>
          <a:p>
            <a:endParaRPr lang="ru-RU" dirty="0"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57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85241" y="311359"/>
            <a:ext cx="13570268" cy="47357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4600" dirty="0"/>
              <a:t>102-ФЗ </a:t>
            </a:r>
            <a:r>
              <a:rPr lang="ru-RU" sz="4000" u="sng" dirty="0"/>
              <a:t>Сферы государственного регулирования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6496" y="3159225"/>
            <a:ext cx="13570268" cy="5458293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ru-RU" sz="4000" dirty="0"/>
              <a:t>Особенности обеспечения единства измерений при осуществлении деятельности в области обороны и безопасности государства и в области использования атомной энергии устанавливаются Правительством Российской Федерации ( в ред. Федерального закона от 30.11.2011 №347-ФЗ)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9942" y="1563718"/>
            <a:ext cx="15984216" cy="817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irce Light"/>
              </a:rPr>
              <a:t>ГОСТ </a:t>
            </a:r>
            <a:r>
              <a:rPr lang="ru-RU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irce Light"/>
              </a:rPr>
              <a:t>8.033-</a:t>
            </a:r>
            <a:r>
              <a:rPr lang="ru-RU" sz="3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irce Light"/>
              </a:rPr>
              <a:t>96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94" y="2105545"/>
            <a:ext cx="12505765" cy="76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58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ГПС </a:t>
            </a:r>
            <a:r>
              <a:rPr lang="ru-RU" dirty="0"/>
              <a:t>(приказ </a:t>
            </a:r>
            <a:r>
              <a:rPr lang="ru-RU" dirty="0" err="1"/>
              <a:t>Росстандарта</a:t>
            </a:r>
            <a:r>
              <a:rPr lang="ru-RU" dirty="0"/>
              <a:t> № 2841 от 29 декабря 2018 г.)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6" y="2205318"/>
            <a:ext cx="13487400" cy="78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8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758" y="806823"/>
            <a:ext cx="16862584" cy="157330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Новая поверочная схема</a:t>
            </a:r>
            <a:endParaRPr lang="ru-R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2380129"/>
            <a:ext cx="14684188" cy="77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93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D2F1E1-221A-491D-99CF-5BE147E9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901434"/>
            <a:ext cx="17284804" cy="1922448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</a:rPr>
              <a:t>Причины </a:t>
            </a:r>
            <a:r>
              <a:rPr lang="ru-RU" sz="4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пересмотрай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</a:rPr>
              <a:t>ГПС, утвержденной приказом Федерального агентства по техническому регулированию и метрологии № 2841 от 29 декабря 2018 г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4D04D1-9D69-4616-B3EC-CDA5CC53BD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03516" y="3657386"/>
            <a:ext cx="18244457" cy="521063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5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Передача единиц удельной активности радионуклидов в растворах</a:t>
            </a:r>
          </a:p>
          <a:p>
            <a:pPr algn="ctr">
              <a:buFont typeface="Wingdings" pitchFamily="2" charset="2"/>
              <a:buChar char="Ø"/>
            </a:pP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Реестр ФИФ СИ утвержденного типа – нет р/н растворов</a:t>
            </a:r>
          </a:p>
          <a:p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Реестр эталонов -  нет р/н растворов</a:t>
            </a:r>
          </a:p>
          <a:p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Эталоны – аттестация, поверка в качестве эталонов (утвержденный тип СИ), </a:t>
            </a:r>
            <a:r>
              <a:rPr lang="ru-RU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калибровка</a:t>
            </a:r>
          </a:p>
          <a:p>
            <a:pPr>
              <a:buFont typeface="Wingdings" pitchFamily="2" charset="2"/>
              <a:buChar char="Ø"/>
            </a:pP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35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Передача единиц плотности потока заряженных частиц  </a:t>
            </a:r>
          </a:p>
          <a:p>
            <a:pPr algn="ctr">
              <a:buFont typeface="Wingdings" pitchFamily="2" charset="2"/>
              <a:buChar char="Ø"/>
            </a:pP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ГПС нет эталонов плотности потока заряженных частиц </a:t>
            </a:r>
          </a:p>
          <a:p>
            <a:pPr>
              <a:buFont typeface="Wingdings" pitchFamily="2" charset="2"/>
              <a:buChar char="Ø"/>
            </a:pP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равномерности распределения радиоактивного вещества </a:t>
            </a:r>
          </a:p>
          <a:p>
            <a:pPr algn="just"/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площади источника</a:t>
            </a:r>
          </a:p>
          <a:p>
            <a:pPr>
              <a:buFont typeface="Wingdings" pitchFamily="2" charset="2"/>
              <a:buChar char="Ø"/>
            </a:pP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07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ГОСУДАРСТВЕННОЕ РЕГУЛИРОВАНИЕ В ОБЛАСТИ ОБЕСПЕЧЕНИЯ ЕДИНСТВА ИЗМЕРЕНИЙ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44707" y="2262336"/>
            <a:ext cx="1651298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Федеральный закон от 26.06.2008 N 102-ФЗ (ред. от 11.06.2021) "Об обеспечении единства измерений" (с изм. и доп., вступ. в силу с 29.12.2021)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Глава 3. ГОСУДАРСТВЕННОЕ РЕГУЛИРОВАНИЕ В ОБЛАСТИ ОБЕСПЕЧЕНИЯ ЕДИНСТВА ИЗМЕРЕНИЙ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Статья 11.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Формы государственного регулирования в области обеспечения единства измерений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Государственное регулирование в области обеспечения единства измерений осуществляется в следующих формах: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1)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утверждение типа стандартных образцов или типа средств измерений;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2)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поверка средств измерений;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3) метрологическая экспертиза;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4) федеральный государственный метрологический контроль (надзор);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5) аттестация методик (методов) измерений;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6) аккредитация юридических лиц и индивидуальных предпринимателей на выполнение работ и (или) оказание услуг в области обеспечения единства измерений.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40873" y="6694797"/>
            <a:ext cx="1616132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Глава 4. КАЛИБРОВКА СРЕДСТВ ИЗМЕРЕНИЙ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Статья 18. Калибровка средств измерений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Средства измерений, не предназначенные для применения в сфере государственного регулирования обеспечения единства измерений, могут в добровольном порядке подвергаться калибровке. Калибровка средств измерений выполняется с использованием эталонов единиц величин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прослеживаемых к государственным первичным эталонам 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соответствующих единиц величин, а при отсутствии соответствующих государственных первичных эталонов единиц величин - к национальным эталонам единиц величин иностранных государств.</a:t>
            </a:r>
          </a:p>
        </p:txBody>
      </p:sp>
    </p:spTree>
    <p:extLst>
      <p:ext uri="{BB962C8B-B14F-4D97-AF65-F5344CB8AC3E}">
        <p14:creationId xmlns:p14="http://schemas.microsoft.com/office/powerpoint/2010/main" val="2007433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Поверка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ru-RU" dirty="0"/>
              <a:t>калибровка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620758" y="2205318"/>
            <a:ext cx="16183148" cy="6763870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Федеральный закон от 26.06.2008 N 102-ФЗ (ред. от 11.06.2021) "Об обеспечении единства измерений" (с изм. и доп., вступ. в силу с 29.12.2021)</a:t>
            </a:r>
          </a:p>
          <a:p>
            <a:r>
              <a:rPr lang="ru-RU" sz="26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Статья 2. Основные понятия</a:t>
            </a:r>
          </a:p>
          <a:p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10) </a:t>
            </a:r>
            <a:r>
              <a:rPr lang="ru-RU" sz="3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калибровка средств измерений - совокупность операций, выполняемых в целях определения действительных значений метрологических характеристик средств измерений;</a:t>
            </a:r>
          </a:p>
          <a:p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16) передача единицы величины - приведение единицы величины, хранимой эталоном единицы величины или средством измерений, к единице величины, воспроизводимой или хранимой эталоном данной единицы величины или стандартным образцом, имеющим более высокие показатели точности;</a:t>
            </a:r>
          </a:p>
          <a:p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17) </a:t>
            </a:r>
            <a:r>
              <a:rPr lang="ru-RU" sz="38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поверка средств измерений (далее также - поверка) - совокупность операций, выполняемых в целях подтверждения соответствия средств измерений метрологическим требованиям;</a:t>
            </a:r>
          </a:p>
          <a:p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18) прослеживаемость - свойство эталона единицы величины, средства измерений или результата измерений, заключающееся в документально подтвержденном установлении их связи с государственным первичным эталоном или национальным первичным эталоном иностранного государства соответствующей единицы величины посредством сличения эталонов единиц величин, поверки, калибровки средств измерений;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309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/>
              <a:t>Р</a:t>
            </a:r>
            <a:r>
              <a:rPr lang="ru-RU" dirty="0"/>
              <a:t>адионуклидные растворы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620758" y="2501153"/>
            <a:ext cx="17070654" cy="6790765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Применение  - </a:t>
            </a:r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испытания, поверка</a:t>
            </a:r>
            <a:r>
              <a:rPr lang="ru-RU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3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аттестация эталонов</a:t>
            </a:r>
            <a:r>
              <a:rPr lang="ru-RU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калибровка (возможно только с использованием  эталонов для определения метрологических характеристик)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Приборы для измерения удельной активности радионуклидов в жидких средах и образцах - погружные, ЖС, </a:t>
            </a:r>
            <a:r>
              <a:rPr lang="ru-RU" sz="3200" b="1" spc="-20" dirty="0">
                <a:latin typeface="Tahoma" pitchFamily="34" charset="0"/>
                <a:ea typeface="Tahoma" pitchFamily="34" charset="0"/>
                <a:cs typeface="Tahoma" pitchFamily="34" charset="0"/>
              </a:rPr>
              <a:t>проточные и сканирующие для ВЭЖХ и пр.</a:t>
            </a:r>
            <a:r>
              <a:rPr lang="ru-RU" sz="3200" spc="-20" dirty="0">
                <a:latin typeface="Times New Roman"/>
                <a:ea typeface="Times New Roman"/>
              </a:rPr>
              <a:t> </a:t>
            </a:r>
          </a:p>
          <a:p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исключение ветви передачи единицы активности и удельной активности с помощью растворов радионуклидов </a:t>
            </a:r>
          </a:p>
          <a:p>
            <a:endParaRPr lang="ru-RU" dirty="0">
              <a:solidFill>
                <a:srgbClr val="C00000"/>
              </a:solidFill>
              <a:latin typeface="Times New Roman"/>
              <a:ea typeface="Calibri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введение в поверочную схему нового вида эталонов активности и удельной активности радионуклидов – государственных стандартных образцов (ГСО)</a:t>
            </a:r>
          </a:p>
          <a:p>
            <a:pPr>
              <a:buFont typeface="Wingdings" pitchFamily="2" charset="2"/>
              <a:buChar char="ü"/>
            </a:pPr>
            <a:endParaRPr lang="ru-RU" sz="32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97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758" y="806823"/>
            <a:ext cx="16862584" cy="1573305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Новая ГПС</a:t>
            </a:r>
            <a:endParaRPr lang="ru-RU" sz="4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2380129"/>
            <a:ext cx="14684188" cy="77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0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849037-B64B-18F9-939A-DF369E63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Circe Light"/>
              </a:rPr>
              <a:t>ГСО - стандартные образцы утвержденного типа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833CCC-F519-7BB0-B94C-5AB419E822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20757" y="2975429"/>
            <a:ext cx="16449529" cy="677817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 задача - разработка серийных стандартных образцов удельной активности радионуклидов в растворах и проведение испытаний в целях утверждения типа</a:t>
            </a: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критерии выбора радионуклидов для СО </a:t>
            </a: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Аттестуемые характеристики, показатели точности, однородность, стабильность</a:t>
            </a: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Метрологическая прослеживаемость аттестованных значений СО</a:t>
            </a: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ГСО для ЖС приборов (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Tri-Carb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Quantulus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пр.) – серийное производство негашеных стандартов,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использования смеси р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 раствора и жидкого сцинтиллятора в качестве эталонов</a:t>
            </a:r>
          </a:p>
          <a:p>
            <a:endParaRPr lang="ru-RU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Изменение методик поверки</a:t>
            </a: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служба стандартных образцов состава и свойств веществ и материалов (ГССО) - УНИИМ - филиал ФГУП «ВНИИМ им. Д.И. Менделеева»</a:t>
            </a: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4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04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757" y="1277953"/>
            <a:ext cx="17110995" cy="1102176"/>
          </a:xfrm>
        </p:spPr>
        <p:txBody>
          <a:bodyPr>
            <a:normAutofit fontScale="90000"/>
          </a:bodyPr>
          <a:lstStyle/>
          <a:p>
            <a:r>
              <a:rPr lang="ru-RU" dirty="0"/>
              <a:t>Радиометры альфа-бета-излучения спектрометрические </a:t>
            </a:r>
            <a:r>
              <a:rPr lang="ru-RU" dirty="0" err="1"/>
              <a:t>Tri-Carb</a:t>
            </a:r>
            <a:r>
              <a:rPr lang="ru-RU" dirty="0"/>
              <a:t> и </a:t>
            </a:r>
            <a:r>
              <a:rPr lang="ru-RU" dirty="0" err="1"/>
              <a:t>Quantulus</a:t>
            </a:r>
            <a:r>
              <a:rPr lang="ru-RU" dirty="0"/>
              <a:t> (</a:t>
            </a:r>
            <a:r>
              <a:rPr lang="en-US" dirty="0"/>
              <a:t>Tri-Carb </a:t>
            </a:r>
            <a:r>
              <a:rPr lang="ru-RU" dirty="0"/>
              <a:t>4810</a:t>
            </a:r>
            <a:r>
              <a:rPr lang="en-US" dirty="0"/>
              <a:t>TR, 4910TR, </a:t>
            </a:r>
            <a:r>
              <a:rPr lang="ru-RU" dirty="0"/>
              <a:t>5110</a:t>
            </a:r>
            <a:r>
              <a:rPr lang="en-US" dirty="0"/>
              <a:t>TR</a:t>
            </a:r>
            <a:r>
              <a:rPr lang="ru-RU" dirty="0"/>
              <a:t>, </a:t>
            </a:r>
            <a:r>
              <a:rPr lang="en-US" dirty="0" err="1"/>
              <a:t>Quantulus</a:t>
            </a:r>
            <a:r>
              <a:rPr lang="en-US" dirty="0"/>
              <a:t> GCT 6220</a:t>
            </a:r>
            <a:r>
              <a:rPr lang="ru-RU" dirty="0"/>
              <a:t>)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1620757" y="2689412"/>
            <a:ext cx="16936183" cy="342900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Методика поверки МП 2101-002-2019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1472"/>
              </p:ext>
            </p:extLst>
          </p:nvPr>
        </p:nvGraphicFramePr>
        <p:xfrm>
          <a:off x="1684617" y="3657909"/>
          <a:ext cx="6057900" cy="22402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360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2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09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Номер пункта методики</a:t>
                      </a:r>
                      <a:endParaRPr lang="ru-RU" sz="1000" b="1" dirty="0">
                        <a:effectLst/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средств поверки и вспомогательного оборудования</a:t>
                      </a:r>
                      <a:endParaRPr lang="ru-RU" sz="1000" b="1" dirty="0">
                        <a:effectLst/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Технические характеристики </a:t>
                      </a:r>
                      <a:endParaRPr lang="ru-RU" sz="1000" b="1">
                        <a:effectLst/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7.3.1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7.3.2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7.3.3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</a:rPr>
                        <a:t>Рабочие эталоны 2-го разряда по ГОСТ</a:t>
                      </a:r>
                      <a:r>
                        <a:rPr lang="en-US" sz="1200" spc="-10" dirty="0">
                          <a:effectLst/>
                        </a:rPr>
                        <a:t> </a:t>
                      </a:r>
                      <a:r>
                        <a:rPr lang="ru-RU" sz="1200" spc="-10" dirty="0">
                          <a:effectLst/>
                        </a:rPr>
                        <a:t>8.033-96 – растворы радионуклидов </a:t>
                      </a:r>
                      <a:r>
                        <a:rPr lang="ru-RU" sz="1200" spc="-10" baseline="30000" dirty="0">
                          <a:effectLst/>
                        </a:rPr>
                        <a:t>3</a:t>
                      </a:r>
                      <a:r>
                        <a:rPr lang="en-US" sz="1200" spc="-10" dirty="0">
                          <a:effectLst/>
                        </a:rPr>
                        <a:t>H</a:t>
                      </a:r>
                      <a:r>
                        <a:rPr lang="ru-RU" sz="1200" spc="-10" dirty="0">
                          <a:effectLst/>
                        </a:rPr>
                        <a:t>, </a:t>
                      </a:r>
                      <a:r>
                        <a:rPr lang="ru-RU" sz="1200" spc="-10" baseline="30000" dirty="0">
                          <a:effectLst/>
                        </a:rPr>
                        <a:t>14</a:t>
                      </a:r>
                      <a:r>
                        <a:rPr lang="en-US" sz="1200" spc="-10" dirty="0">
                          <a:effectLst/>
                        </a:rPr>
                        <a:t>C</a:t>
                      </a:r>
                      <a:r>
                        <a:rPr lang="ru-RU" sz="1200" spc="-10" dirty="0">
                          <a:effectLst/>
                        </a:rPr>
                        <a:t>, </a:t>
                      </a:r>
                      <a:r>
                        <a:rPr lang="ru-RU" sz="1200" spc="-10" baseline="30000" dirty="0">
                          <a:effectLst/>
                        </a:rPr>
                        <a:t>239</a:t>
                      </a:r>
                      <a:r>
                        <a:rPr lang="en-US" sz="1200" spc="-10" dirty="0" err="1">
                          <a:effectLst/>
                        </a:rPr>
                        <a:t>Pu</a:t>
                      </a:r>
                      <a:r>
                        <a:rPr lang="ru-RU" sz="1200" spc="-10" dirty="0">
                          <a:effectLst/>
                        </a:rPr>
                        <a:t> (</a:t>
                      </a:r>
                      <a:r>
                        <a:rPr lang="ru-RU" sz="1200" spc="-10" baseline="30000" dirty="0">
                          <a:effectLst/>
                        </a:rPr>
                        <a:t>241</a:t>
                      </a:r>
                      <a:r>
                        <a:rPr lang="en-US" sz="1200" spc="-10" dirty="0">
                          <a:effectLst/>
                        </a:rPr>
                        <a:t>Am</a:t>
                      </a:r>
                      <a:r>
                        <a:rPr lang="ru-RU" sz="1200" spc="-1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Удельная активность от 5·10</a:t>
                      </a:r>
                      <a:r>
                        <a:rPr lang="ru-RU" sz="1200" baseline="30000">
                          <a:effectLst/>
                        </a:rPr>
                        <a:t>3</a:t>
                      </a:r>
                      <a:r>
                        <a:rPr lang="ru-RU" sz="1200">
                          <a:effectLst/>
                        </a:rPr>
                        <a:t> до </a:t>
                      </a:r>
                      <a:r>
                        <a:rPr lang="ru-RU" sz="1200" spc="-20">
                          <a:effectLst/>
                        </a:rPr>
                        <a:t>5·10</a:t>
                      </a:r>
                      <a:r>
                        <a:rPr lang="ru-RU" sz="1200" spc="-20" baseline="30000">
                          <a:effectLst/>
                        </a:rPr>
                        <a:t>4</a:t>
                      </a:r>
                      <a:r>
                        <a:rPr lang="ru-RU" sz="1200" spc="-20">
                          <a:effectLst/>
                        </a:rPr>
                        <a:t> Бк/г, погрешность не более </a:t>
                      </a:r>
                      <a:r>
                        <a:rPr lang="en-US" sz="1200" spc="-20">
                          <a:effectLst/>
                          <a:sym typeface="Times New Roman"/>
                        </a:rPr>
                        <a:t></a:t>
                      </a:r>
                      <a:r>
                        <a:rPr lang="ru-RU" sz="1200" spc="-20">
                          <a:effectLst/>
                        </a:rPr>
                        <a:t>6 %.</a:t>
                      </a: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6.3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7.3.1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7.3.2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7.3.3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>
                          <a:solidFill>
                            <a:schemeClr val="tx1"/>
                          </a:solidFill>
                          <a:effectLst/>
                        </a:rPr>
                        <a:t>Рабочий эталон 2-го разряда по ГОСТ</a:t>
                      </a:r>
                      <a:r>
                        <a:rPr lang="en-US" sz="1200" b="1" spc="-1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b="1" spc="-10" dirty="0">
                          <a:solidFill>
                            <a:schemeClr val="tx1"/>
                          </a:solidFill>
                          <a:effectLst/>
                        </a:rPr>
                        <a:t>8.033-96 – радиометр жидкостной сцинтилляционный спектрометрический SL-300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Диапазон измерений активности в счетном образце от 1·10</a:t>
                      </a:r>
                      <a:r>
                        <a:rPr lang="ru-RU" sz="1200" baseline="30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 до 1·10</a:t>
                      </a:r>
                      <a:r>
                        <a:rPr lang="ru-RU" sz="1200" baseline="30000" dirty="0">
                          <a:effectLst/>
                        </a:rPr>
                        <a:t>4</a:t>
                      </a:r>
                      <a:r>
                        <a:rPr lang="ru-RU" sz="1200" dirty="0">
                          <a:effectLst/>
                        </a:rPr>
                        <a:t> Бк.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Погрешность не более 7 %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280214" y="3802121"/>
            <a:ext cx="100520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Примечание. При пользовании настоящей методикой поверки целесообразно проверить действие ссылочных документов по соответствующему указателю стандартов, составленному по состоянию на 1 января текущего года и по соответствующим информационным указателям, опубликованным в текущем году. Если ссылочный документ заменен (изменен), то при пользовании настоящей методикой следует руководствоваться заменяющим (измененным) документом. Если ссылочный документ отменен без замены, то положение, в котором дана ссылка на него, применяется в части, не затрагивающей эту ссылку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9719" y="6903005"/>
            <a:ext cx="15816916" cy="267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just">
              <a:lnSpc>
                <a:spcPct val="115000"/>
              </a:lnSpc>
              <a:spcBef>
                <a:spcPts val="600"/>
              </a:spcBef>
              <a:spcAft>
                <a:spcPts val="300"/>
              </a:spcAft>
            </a:pP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6.3 </a:t>
            </a:r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Альтернативный метод измерения активности счетных образцов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spc="-1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Если раствор, применяемый по п.6.2, не аттестован в качестве эталона</a:t>
            </a:r>
            <a:r>
              <a:rPr lang="ru-RU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, измерения активности приготовленных по п.6.2 счетных образцов могут быть выполнены на установках из состава первичного (вторичного) эталона или с использованием рабочих эталонов 1 или 2 разряда по ГОСТ</a:t>
            </a:r>
            <a:r>
              <a:rPr lang="en-US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8.033-96 – радиометров жидкостных сцинтилляционных спектрометрических SL-300, радиометров альфа-бета-излучения спектрометрических </a:t>
            </a:r>
            <a:r>
              <a:rPr lang="en-US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Tri</a:t>
            </a:r>
            <a:r>
              <a:rPr lang="ru-RU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Carb</a:t>
            </a:r>
            <a:r>
              <a:rPr lang="ru-RU" sz="2400" b="1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 или аналогичных</a:t>
            </a:r>
            <a:r>
              <a:rPr lang="ru-RU" sz="2400" spc="-1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7338" y="6148837"/>
            <a:ext cx="15882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  <a:sym typeface="Circe Light"/>
              </a:rPr>
              <a:t>2.3 Допускается применение аналогичных средств поверки, обеспечивающих определение метрологических характеристик поверяемых средств измерений с требуемой точностью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82972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620757" y="2785730"/>
            <a:ext cx="17545546" cy="7357730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b="1" dirty="0"/>
              <a:t>Единство измерений </a:t>
            </a:r>
            <a:r>
              <a:rPr lang="ru-RU" sz="3200" dirty="0"/>
              <a:t>- состояние измерений, при котором их результаты выражены в допущенных к применению в Российской Федерации единицах величин, а показатели точности измерений не выходят за установленные границы.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1" dirty="0"/>
              <a:t>Государственный первичный эталон единицы величины </a:t>
            </a:r>
            <a:r>
              <a:rPr lang="ru-RU" sz="3200" dirty="0"/>
              <a:t>- государственный эталон единицы величины, обеспечивающий воспроизведение, хранение и передачу единицы величины с наивысшей в Российской Федерации точностью, утверждаемый в этом качестве в установленном порядке и применяемый в качестве исходного на территории Российской Федерации.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b="1" dirty="0"/>
              <a:t>Прослеживаемость</a:t>
            </a:r>
            <a:r>
              <a:rPr lang="ru-RU" sz="3200" dirty="0"/>
              <a:t> - свойство эталона единицы величины , средства измерений или результата измерений, заключающееся в документально подтвержденном установлении их связи с государственным первичным эталоном или национальным первичным эталоном иностранного государства соответствующей единицы величины посредством сличения эталонов единиц величин, поверки, калибровки средств измерений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3275"/>
            </a:pPr>
            <a:r>
              <a:rPr lang="ru-RU" dirty="0">
                <a:ea typeface="Circe Light"/>
                <a:cs typeface="Circe Light"/>
              </a:rPr>
              <a:t>Федеральный закон от 26.06.2008 № 102-ФЗ «Об обеспечении единства измерений»</a:t>
            </a:r>
            <a:endParaRPr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461092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6A63DF-F172-6AF8-F9EA-90A9872C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Эталоны плотности потока заряженных частиц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C9F4EC-831F-68F2-D4CA-67B0EBE9DF3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388528" y="2525486"/>
            <a:ext cx="16986557" cy="5500914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- калибровка, поверка, испытания приборов контроля радиоактивного загрязнения</a:t>
            </a:r>
          </a:p>
          <a:p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номенклатуры радиометрических плоских источников большой площади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соответствии с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8769:2020 Measurement of radioactivity — Alpha-, beta- and photon emitting radionuclides — Reference measurement standard specifications for the calibration of surface contamination monitors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методов и приборов для определения равномерности </a:t>
            </a:r>
            <a:r>
              <a:rPr lang="ru-RU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распределения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радиоактивных веществ по рабочей поверхности плоских радиометрических источников большой площади </a:t>
            </a: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АНРИ №4 (107) 2021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Перспективы расширения номенклатуры плоских радиометрических источников большой площади с альфа/бета-излучающими радионуклидами, показатели точности.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Т.И. Шильникова, И.В. Алексеев, С.М. </a:t>
            </a:r>
            <a:r>
              <a:rPr lang="ru-RU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Аршанский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Г.В. Жуков, А.В. Заневский, Н.Н. Моисеев, А.А. Осокина, С.В. </a:t>
            </a:r>
            <a:r>
              <a:rPr lang="ru-RU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Сэпман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Е.Е. Терещенко</a:t>
            </a:r>
          </a:p>
          <a:p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(ФГУП «ВНИИМ им. Д.И. Менделеева»)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289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505ACF-94A2-2762-1E63-D2F01CB5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Эталонная база РФ – государственные эталоны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AB76878-B70E-899E-266F-4C1F3E7654D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20758" y="3483429"/>
            <a:ext cx="15927013" cy="4659086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Высокая востребованность обновленной эталонной базы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разработка и создание новых вторичных и рабочих эталонов </a:t>
            </a: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Стандартные образцы как средство метрологического обеспечения измерений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разработка и утверждение типа новых СО активности, удельной активности радионуклидов и пр. </a:t>
            </a: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Доступность метрологических услуг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основная составляющая обеспечения единства измерений</a:t>
            </a: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Разработчикам средств измерений 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предусмотреть наличие эталонов для поверки/калибровки</a:t>
            </a:r>
          </a:p>
          <a:p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78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5B386-5538-4058-B20B-3187B573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E8D6653-B3E4-462A-8643-945A19F9277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20758" y="2002971"/>
            <a:ext cx="15259356" cy="814251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Утверхдена</a:t>
            </a:r>
            <a:r>
              <a:rPr lang="ru-RU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новая </a:t>
            </a: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ГПС </a:t>
            </a: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3600" b="1" dirty="0" smtClean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30. 12.</a:t>
            </a:r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2022г.)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и утверждение типа СО удельной активности р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 в растворах</a:t>
            </a:r>
            <a:endParaRPr lang="ru-RU" sz="3600" b="1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серийного производства р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 источников большой площади с требуемой равномерностью 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распределения р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вещества по площади источников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 совершенствование эталонной базы </a:t>
            </a:r>
            <a:r>
              <a:rPr lang="ru-RU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сотрудничества национальных метрологических институтов РФ и организаций Госкорпорации «Росатом»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37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ru-RU" sz="3600" dirty="0">
                <a:ea typeface="Circe Light"/>
                <a:cs typeface="Circe Light"/>
              </a:rPr>
              <a:t>Государственная поверочная схема 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AA01CCC-9D85-4C50-A90C-5C1B37E08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585265"/>
              </p:ext>
            </p:extLst>
          </p:nvPr>
        </p:nvGraphicFramePr>
        <p:xfrm>
          <a:off x="802190" y="2597918"/>
          <a:ext cx="18575866" cy="730580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427046">
                  <a:extLst>
                    <a:ext uri="{9D8B030D-6E8A-4147-A177-3AD203B41FA5}">
                      <a16:colId xmlns:a16="http://schemas.microsoft.com/office/drawing/2014/main" xmlns="" val="3681430821"/>
                    </a:ext>
                  </a:extLst>
                </a:gridCol>
                <a:gridCol w="3786137">
                  <a:extLst>
                    <a:ext uri="{9D8B030D-6E8A-4147-A177-3AD203B41FA5}">
                      <a16:colId xmlns:a16="http://schemas.microsoft.com/office/drawing/2014/main" xmlns="" val="4162906523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3048465406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166623145"/>
                    </a:ext>
                  </a:extLst>
                </a:gridCol>
                <a:gridCol w="3787561">
                  <a:extLst>
                    <a:ext uri="{9D8B030D-6E8A-4147-A177-3AD203B41FA5}">
                      <a16:colId xmlns:a16="http://schemas.microsoft.com/office/drawing/2014/main" xmlns="" val="1434979326"/>
                    </a:ext>
                  </a:extLst>
                </a:gridCol>
              </a:tblGrid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Первичный эталон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ГЭТ 6-2016 Государственный первичный эталон единиц активности радионуклидов, удельной активности радионуклидов, </a:t>
                      </a:r>
                      <a:b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ru-RU" sz="3200" dirty="0">
                          <a:solidFill>
                            <a:sysClr val="windowText" lastClr="000000"/>
                          </a:solidFill>
                          <a:effectLst/>
                        </a:rPr>
                        <a:t>потока альфа-, бета-частиц и фотонов радионуклидных источников</a:t>
                      </a:r>
                      <a:endParaRPr lang="ru-RU" sz="3200" dirty="0">
                        <a:solidFill>
                          <a:sysClr val="windowText" lastClr="000000"/>
                        </a:solidFill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9376744"/>
                  </a:ext>
                </a:extLst>
              </a:tr>
              <a:tr h="10195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Вторичные эталоны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 альфа-, бета- и фотонного излучений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Растворы радионуклидов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Радиометрические установки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 специального назначения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7824986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Рабочие эталоны 1-го разряда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2176225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Рабочие эталоны 2-го разряда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147347"/>
                  </a:ext>
                </a:extLst>
              </a:tr>
              <a:tr h="154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Средства измерений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Радионуклидные источники, СИ активности радионуклидов, удельной активности радионуклидов, радиометрические установки, радионуклидные источники специального назначения и др.</a:t>
                      </a:r>
                      <a:endParaRPr lang="ru-RU" sz="3200" dirty="0">
                        <a:effectLst/>
                        <a:latin typeface="Circe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9288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7301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object 4"/>
          <p:cNvSpPr txBox="1"/>
          <p:nvPr/>
        </p:nvSpPr>
        <p:spPr>
          <a:xfrm>
            <a:off x="10661650" y="4005416"/>
            <a:ext cx="426720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900" b="1">
                <a:solidFill>
                  <a:srgbClr val="FFFFFF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t>СПАСИБО</a:t>
            </a:r>
          </a:p>
          <a:p>
            <a:pPr>
              <a:defRPr sz="3900" spc="-180">
                <a:solidFill>
                  <a:srgbClr val="FFFFFF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t>ЗА ВНИМАНИЕ!</a:t>
            </a:r>
          </a:p>
        </p:txBody>
      </p:sp>
      <p:sp>
        <p:nvSpPr>
          <p:cNvPr id="1224" name="object 32">
            <a:hlinkClick r:id="rId2"/>
          </p:cNvPr>
          <p:cNvSpPr txBox="1"/>
          <p:nvPr/>
        </p:nvSpPr>
        <p:spPr>
          <a:xfrm rot="16200000">
            <a:off x="17319080" y="4595966"/>
            <a:ext cx="137944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R="5080" indent="12700" algn="ctr">
              <a:lnSpc>
                <a:spcPct val="101099"/>
              </a:lnSpc>
              <a:defRPr sz="1600" spc="10">
                <a:solidFill>
                  <a:srgbClr val="FFFFFF"/>
                </a:solidFill>
                <a:latin typeface="Circe Light"/>
                <a:ea typeface="Circe Light"/>
                <a:cs typeface="Circe Light"/>
                <a:sym typeface="Circe Light"/>
              </a:defRPr>
            </a:pPr>
            <a:r>
              <a:t>ww</a:t>
            </a:r>
            <a:r>
              <a:rPr spc="-45"/>
              <a:t>w</a:t>
            </a:r>
            <a:r>
              <a:rPr spc="5"/>
              <a:t>.vniim.ru</a:t>
            </a:r>
          </a:p>
        </p:txBody>
      </p:sp>
      <p:pic>
        <p:nvPicPr>
          <p:cNvPr id="1225" name="logo VNIIM_final-05.png" descr="logo VNIIM_final-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45" y="3718169"/>
            <a:ext cx="6258088" cy="1920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 dirty="0"/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68095">
              <a:defRPr sz="3275"/>
            </a:pPr>
            <a:r>
              <a:rPr lang="ru-RU" sz="4000" dirty="0" smtClean="0">
                <a:ea typeface="Circe Light"/>
                <a:cs typeface="Circe Light"/>
              </a:rPr>
              <a:t>ГЭТ 6-2016</a:t>
            </a:r>
            <a:endParaRPr sz="40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1762879" y="2470418"/>
            <a:ext cx="15828435" cy="2292230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1512"/>
            </a:lvl1pPr>
          </a:lstStyle>
          <a:p>
            <a:pPr algn="just">
              <a:spcAft>
                <a:spcPts val="600"/>
              </a:spcAft>
            </a:pPr>
            <a:r>
              <a:rPr lang="ru-RU" sz="3600" dirty="0" smtClean="0"/>
              <a:t>Государственный </a:t>
            </a:r>
            <a:r>
              <a:rPr lang="ru-RU" sz="3600" dirty="0"/>
              <a:t>первичный эталон единиц активности радионуклидов, удельной активности радионуклидов, </a:t>
            </a:r>
            <a:r>
              <a:rPr lang="ru-RU" sz="3600" dirty="0" smtClean="0"/>
              <a:t>потока и </a:t>
            </a:r>
            <a:r>
              <a:rPr lang="ru-RU" sz="3600" dirty="0" err="1" smtClean="0"/>
              <a:t>ллотности</a:t>
            </a:r>
            <a:r>
              <a:rPr lang="ru-RU" sz="3600" dirty="0" smtClean="0"/>
              <a:t> потока </a:t>
            </a:r>
            <a:r>
              <a:rPr lang="ru-RU" sz="3600" dirty="0"/>
              <a:t>альфа-, бета-частиц и фотонов радионуклидных источников ГЭТ </a:t>
            </a:r>
            <a:r>
              <a:rPr lang="ru-RU" sz="3600" dirty="0" smtClean="0"/>
              <a:t>6-2016</a:t>
            </a:r>
            <a:endParaRPr lang="en-US" sz="36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3" name="Группа 4"/>
          <p:cNvGrpSpPr/>
          <p:nvPr/>
        </p:nvGrpSpPr>
        <p:grpSpPr>
          <a:xfrm>
            <a:off x="1489129" y="4762648"/>
            <a:ext cx="8121010" cy="5261860"/>
            <a:chOff x="5229279" y="4749811"/>
            <a:chExt cx="8121010" cy="5261860"/>
          </a:xfrm>
        </p:grpSpPr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5351463" y="5893724"/>
              <a:ext cx="4161631" cy="1432720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Альфа-, бета-излучающие радионуклиды,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радионуклиды со сложными схемами распада,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низкоэнергетические радионуклиды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Область применения: медицина, атомная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энергетика радиоэкология производство </a:t>
              </a:r>
              <a:r>
                <a:rPr kumimoji="0" lang="ru-RU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радионуклидной</a:t>
              </a: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продукции, и </a:t>
              </a:r>
              <a:r>
                <a:rPr kumimoji="0" lang="ru-RU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радиофармпрепаратов</a:t>
              </a:r>
              <a:endPara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6556480" y="4749811"/>
              <a:ext cx="1728683" cy="829588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Растворы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радионуклидов</a:t>
              </a:r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7051676" y="7685950"/>
              <a:ext cx="1328737" cy="1089028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УЭА-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Метод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совпадений</a:t>
              </a: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>
              <a:off x="10618601" y="4749811"/>
              <a:ext cx="1762125" cy="829588"/>
            </a:xfrm>
            <a:prstGeom prst="rect">
              <a:avLst/>
            </a:prstGeom>
            <a:solidFill>
              <a:srgbClr val="2D2DB9"/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Источники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радионуклидные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9649037" y="5893724"/>
              <a:ext cx="3701252" cy="1432720"/>
            </a:xfrm>
            <a:prstGeom prst="rect">
              <a:avLst/>
            </a:prstGeom>
            <a:solidFill>
              <a:srgbClr val="2D2DB9"/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Радионуклидные</a:t>
              </a: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источники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промышленного изготовления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Область применения: обеспечение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единства измерений (поверка, калибровка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приборов), медицина, геология, производство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радионуклидной</a:t>
              </a: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продукции</a:t>
              </a:r>
            </a:p>
          </p:txBody>
        </p:sp>
        <p:sp>
          <p:nvSpPr>
            <p:cNvPr id="40" name="Rectangle 5"/>
            <p:cNvSpPr>
              <a:spLocks noChangeArrowheads="1"/>
            </p:cNvSpPr>
            <p:nvPr/>
          </p:nvSpPr>
          <p:spPr bwMode="auto">
            <a:xfrm>
              <a:off x="5316591" y="7682772"/>
              <a:ext cx="1328737" cy="1089028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УЭА-6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TDCR</a:t>
              </a: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8715664" y="7697394"/>
              <a:ext cx="1328737" cy="1089028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УЭАП-1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l-G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π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(4</a:t>
              </a:r>
              <a:r>
                <a:rPr kumimoji="0" lang="el-G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π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r>
                <a:rPr kumimoji="0" lang="el-G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β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-счет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10467683" y="7636981"/>
              <a:ext cx="1328737" cy="1089028"/>
            </a:xfrm>
            <a:prstGeom prst="rect">
              <a:avLst/>
            </a:prstGeom>
            <a:solidFill>
              <a:srgbClr val="2D2DB9"/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УЭА-4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Ионизационная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камера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12021552" y="7636950"/>
              <a:ext cx="1328737" cy="1089028"/>
            </a:xfrm>
            <a:prstGeom prst="rect">
              <a:avLst/>
            </a:prstGeom>
            <a:solidFill>
              <a:srgbClr val="2D2DB9"/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УЭА-5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калориметр</a:t>
              </a:r>
            </a:p>
          </p:txBody>
        </p:sp>
        <p:sp>
          <p:nvSpPr>
            <p:cNvPr id="44" name="Rectangle 5"/>
            <p:cNvSpPr>
              <a:spLocks noChangeArrowheads="1"/>
            </p:cNvSpPr>
            <p:nvPr/>
          </p:nvSpPr>
          <p:spPr bwMode="auto">
            <a:xfrm>
              <a:off x="10362619" y="8889144"/>
              <a:ext cx="1328737" cy="1089028"/>
            </a:xfrm>
            <a:prstGeom prst="rect">
              <a:avLst/>
            </a:prstGeom>
            <a:solidFill>
              <a:srgbClr val="2D2DB9"/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УЭАПП-2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l-G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πα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-счет</a:t>
              </a: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5229279" y="8922643"/>
              <a:ext cx="1328737" cy="1089028"/>
            </a:xfrm>
            <a:prstGeom prst="rect">
              <a:avLst/>
            </a:prstGeom>
            <a:solidFill>
              <a:srgbClr val="AAE2CA">
                <a:lumMod val="75000"/>
              </a:srgbClr>
            </a:solidFill>
            <a:ln w="38100" cap="flat" cmpd="sng" algn="ctr">
              <a:solidFill>
                <a:srgbClr val="00CC99">
                  <a:lumMod val="50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УЭА-7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el-G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πγ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-счет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6" name="Прямая со стрелкой 45"/>
            <p:cNvCxnSpPr>
              <a:stCxn id="36" idx="2"/>
            </p:cNvCxnSpPr>
            <p:nvPr/>
          </p:nvCxnSpPr>
          <p:spPr bwMode="auto">
            <a:xfrm flipH="1">
              <a:off x="7420821" y="5579399"/>
              <a:ext cx="1" cy="314325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Прямая со стрелкой 46"/>
            <p:cNvCxnSpPr/>
            <p:nvPr/>
          </p:nvCxnSpPr>
          <p:spPr bwMode="auto">
            <a:xfrm flipH="1">
              <a:off x="11499663" y="5597305"/>
              <a:ext cx="1" cy="314325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Прямая со стрелкой 47"/>
            <p:cNvCxnSpPr>
              <a:endCxn id="40" idx="0"/>
            </p:cNvCxnSpPr>
            <p:nvPr/>
          </p:nvCxnSpPr>
          <p:spPr bwMode="auto">
            <a:xfrm>
              <a:off x="5980959" y="7326444"/>
              <a:ext cx="1" cy="356328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Прямая со стрелкой 48"/>
            <p:cNvCxnSpPr/>
            <p:nvPr/>
          </p:nvCxnSpPr>
          <p:spPr bwMode="auto">
            <a:xfrm>
              <a:off x="7487735" y="7326444"/>
              <a:ext cx="1" cy="356328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Прямая со стрелкой 49"/>
            <p:cNvCxnSpPr/>
            <p:nvPr/>
          </p:nvCxnSpPr>
          <p:spPr bwMode="auto">
            <a:xfrm>
              <a:off x="9128444" y="7326444"/>
              <a:ext cx="1" cy="356328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Прямая соединительная линия 50"/>
            <p:cNvCxnSpPr/>
            <p:nvPr/>
          </p:nvCxnSpPr>
          <p:spPr bwMode="auto">
            <a:xfrm>
              <a:off x="10193783" y="7313876"/>
              <a:ext cx="6804" cy="2150918"/>
            </a:xfrm>
            <a:prstGeom prst="line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Прямая со стрелкой 51"/>
            <p:cNvCxnSpPr/>
            <p:nvPr/>
          </p:nvCxnSpPr>
          <p:spPr bwMode="auto">
            <a:xfrm>
              <a:off x="10200587" y="9459191"/>
              <a:ext cx="162032" cy="3240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Прямая со стрелкой 52"/>
            <p:cNvCxnSpPr/>
            <p:nvPr/>
          </p:nvCxnSpPr>
          <p:spPr bwMode="auto">
            <a:xfrm>
              <a:off x="9792783" y="7335510"/>
              <a:ext cx="1" cy="356328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Прямая со стрелкой 53"/>
            <p:cNvCxnSpPr>
              <a:endCxn id="42" idx="0"/>
            </p:cNvCxnSpPr>
            <p:nvPr/>
          </p:nvCxnSpPr>
          <p:spPr bwMode="auto">
            <a:xfrm>
              <a:off x="11132052" y="7329622"/>
              <a:ext cx="0" cy="307359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Прямая со стрелкой 54"/>
            <p:cNvCxnSpPr/>
            <p:nvPr/>
          </p:nvCxnSpPr>
          <p:spPr bwMode="auto">
            <a:xfrm>
              <a:off x="12543127" y="7329984"/>
              <a:ext cx="0" cy="310537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Прямая соединительная линия 55"/>
            <p:cNvCxnSpPr/>
            <p:nvPr/>
          </p:nvCxnSpPr>
          <p:spPr bwMode="auto">
            <a:xfrm>
              <a:off x="6782164" y="7313876"/>
              <a:ext cx="0" cy="2153281"/>
            </a:xfrm>
            <a:prstGeom prst="line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Прямая со стрелкой 56"/>
            <p:cNvCxnSpPr/>
            <p:nvPr/>
          </p:nvCxnSpPr>
          <p:spPr bwMode="auto">
            <a:xfrm flipH="1" flipV="1">
              <a:off x="6573191" y="9462431"/>
              <a:ext cx="213571" cy="4726"/>
            </a:xfrm>
            <a:prstGeom prst="straightConnector1">
              <a:avLst/>
            </a:prstGeom>
            <a:solidFill>
              <a:srgbClr val="00CC99"/>
            </a:solidFill>
            <a:ln w="25400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Равнобедренный треугольник 57"/>
            <p:cNvSpPr/>
            <p:nvPr/>
          </p:nvSpPr>
          <p:spPr bwMode="auto">
            <a:xfrm>
              <a:off x="8723612" y="7682773"/>
              <a:ext cx="1328737" cy="1103650"/>
            </a:xfrm>
            <a:prstGeom prst="triangle">
              <a:avLst>
                <a:gd name="adj" fmla="val 100000"/>
              </a:avLst>
            </a:prstGeom>
            <a:solidFill>
              <a:srgbClr val="0033CC">
                <a:alpha val="47000"/>
              </a:srgbClr>
            </a:solidFill>
            <a:ln w="9525" cap="flat" cmpd="sng" algn="ctr">
              <a:solidFill>
                <a:srgbClr val="00CC9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838200" marR="0" lvl="0" indent="-83820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CC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9" name="Рисунок 5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8" y="4448504"/>
            <a:ext cx="2321657" cy="3216757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049" y="4349751"/>
            <a:ext cx="1750753" cy="131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36" y="4333906"/>
            <a:ext cx="2244699" cy="29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049" y="5767304"/>
            <a:ext cx="1935753" cy="258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Рисунок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90" y="7577397"/>
            <a:ext cx="1983969" cy="264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486" y="7314281"/>
            <a:ext cx="2119365" cy="282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Рисунок 64" descr="F:\2013-1\бюджет ГЭТ6-95 2013\полный отчет\фотографии установки\общий вид\TDCR-2 00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43" y="8184468"/>
            <a:ext cx="2688293" cy="2042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6080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1810790" y="83271"/>
            <a:ext cx="16068921" cy="2460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150748" tIns="75374" rIns="150748" bIns="75374" anchor="ctr">
            <a:sp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Основа метрологического обеспечения измерений активности радионуклидов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926613" y="3047692"/>
            <a:ext cx="13180228" cy="2239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lIns="150748" tIns="75374" rIns="150748" bIns="75374" anchor="ctr"/>
          <a:lstStyle/>
          <a:p>
            <a:pPr algn="ctr"/>
            <a:r>
              <a:rPr lang="ru-RU" sz="5300" b="1" dirty="0"/>
              <a:t>Государственный первичный эталон </a:t>
            </a:r>
          </a:p>
          <a:p>
            <a:pPr algn="ctr"/>
            <a:r>
              <a:rPr lang="ru-RU" sz="5300" b="1" dirty="0"/>
              <a:t>единицы активности радионуклидов</a:t>
            </a:r>
          </a:p>
          <a:p>
            <a:pPr algn="ctr"/>
            <a:r>
              <a:rPr lang="ru-RU" sz="5300" b="1" dirty="0"/>
              <a:t> ГЭТ 6-</a:t>
            </a:r>
            <a:r>
              <a:rPr lang="en-US" sz="5300" b="1" dirty="0"/>
              <a:t>2016</a:t>
            </a:r>
            <a:endParaRPr lang="ru-RU" sz="5300" b="1" dirty="0"/>
          </a:p>
        </p:txBody>
      </p:sp>
      <p:sp>
        <p:nvSpPr>
          <p:cNvPr id="132102" name="AutoShape 6"/>
          <p:cNvSpPr>
            <a:spLocks noChangeArrowheads="1"/>
          </p:cNvSpPr>
          <p:nvPr/>
        </p:nvSpPr>
        <p:spPr bwMode="auto">
          <a:xfrm>
            <a:off x="8745811" y="5295667"/>
            <a:ext cx="1188445" cy="709839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FF">
                  <a:alpha val="42000"/>
                </a:srgbClr>
              </a:gs>
              <a:gs pos="100000">
                <a:srgbClr val="00CCFF">
                  <a:gamma/>
                  <a:tint val="93725"/>
                  <a:invGamma/>
                </a:srgbClr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0748" tIns="75374" rIns="150748" bIns="75374" anchor="ctr"/>
          <a:lstStyle/>
          <a:p>
            <a:endParaRPr lang="ru-RU"/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4440964" y="6013616"/>
            <a:ext cx="10271939" cy="10675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lIns="150748" tIns="75374" rIns="150748" bIns="75374" anchor="ctr"/>
          <a:lstStyle/>
          <a:p>
            <a:pPr algn="ctr"/>
            <a:r>
              <a:rPr lang="ru-RU" sz="4600" b="1" dirty="0"/>
              <a:t>Вторичные эталоны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460626" y="7807182"/>
            <a:ext cx="13300643" cy="9497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lIns="150748" tIns="75374" rIns="150748" bIns="75374" anchor="ctr"/>
          <a:lstStyle/>
          <a:p>
            <a:pPr algn="ctr"/>
            <a:r>
              <a:rPr lang="ru-RU" sz="4600" b="1" dirty="0"/>
              <a:t>Эталонные средства измерений</a:t>
            </a:r>
          </a:p>
        </p:txBody>
      </p:sp>
      <p:sp>
        <p:nvSpPr>
          <p:cNvPr id="132113" name="Rectangle 17"/>
          <p:cNvSpPr>
            <a:spLocks noChangeArrowheads="1"/>
          </p:cNvSpPr>
          <p:nvPr/>
        </p:nvSpPr>
        <p:spPr bwMode="auto">
          <a:xfrm>
            <a:off x="4798286" y="9548386"/>
            <a:ext cx="10271939" cy="10989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lIns="150748" tIns="75374" rIns="150748" bIns="75374" anchor="ctr"/>
          <a:lstStyle/>
          <a:p>
            <a:pPr algn="ctr"/>
            <a:r>
              <a:rPr lang="ru-RU" sz="4600" b="1" dirty="0"/>
              <a:t>(Рабочие) Средства измерений</a:t>
            </a:r>
          </a:p>
        </p:txBody>
      </p:sp>
      <p:sp>
        <p:nvSpPr>
          <p:cNvPr id="132115" name="AutoShape 19"/>
          <p:cNvSpPr>
            <a:spLocks noChangeArrowheads="1"/>
          </p:cNvSpPr>
          <p:nvPr/>
        </p:nvSpPr>
        <p:spPr bwMode="auto">
          <a:xfrm>
            <a:off x="8763347" y="6988782"/>
            <a:ext cx="1188445" cy="832026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FF">
                  <a:alpha val="42000"/>
                </a:srgbClr>
              </a:gs>
              <a:gs pos="100000">
                <a:srgbClr val="00CCFF">
                  <a:gamma/>
                  <a:tint val="93725"/>
                  <a:invGamma/>
                </a:srgbClr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0748" tIns="75374" rIns="150748" bIns="75374" anchor="ctr"/>
          <a:lstStyle/>
          <a:p>
            <a:endParaRPr lang="ru-RU"/>
          </a:p>
        </p:txBody>
      </p:sp>
      <p:sp>
        <p:nvSpPr>
          <p:cNvPr id="132116" name="AutoShape 20"/>
          <p:cNvSpPr>
            <a:spLocks noChangeArrowheads="1"/>
          </p:cNvSpPr>
          <p:nvPr/>
        </p:nvSpPr>
        <p:spPr bwMode="auto">
          <a:xfrm>
            <a:off x="8922503" y="8764276"/>
            <a:ext cx="1188445" cy="832026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CCFF">
                  <a:alpha val="42000"/>
                </a:srgbClr>
              </a:gs>
              <a:gs pos="100000">
                <a:srgbClr val="00CCFF">
                  <a:gamma/>
                  <a:tint val="93725"/>
                  <a:invGamma/>
                </a:srgbClr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0748" tIns="75374" rIns="150748" bIns="75374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9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3107236" y="0"/>
            <a:ext cx="13654035" cy="3522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50748" tIns="75374" rIns="150748" bIns="75374">
            <a:spAutoFit/>
          </a:bodyPr>
          <a:lstStyle/>
          <a:p>
            <a:pPr algn="ctr"/>
            <a:r>
              <a:rPr lang="en-US" sz="7300" b="1" dirty="0">
                <a:solidFill>
                  <a:schemeClr val="tx2"/>
                </a:solidFill>
              </a:rPr>
              <a:t>C</a:t>
            </a:r>
            <a:r>
              <a:rPr lang="ru-RU" sz="7300" b="1" dirty="0">
                <a:solidFill>
                  <a:schemeClr val="tx2"/>
                </a:solidFill>
              </a:rPr>
              <a:t>оставляющие </a:t>
            </a:r>
          </a:p>
          <a:p>
            <a:pPr algn="ctr"/>
            <a:r>
              <a:rPr lang="ru-RU" sz="7300" b="1" dirty="0">
                <a:solidFill>
                  <a:schemeClr val="tx2"/>
                </a:solidFill>
              </a:rPr>
              <a:t>метрологического обеспечения</a:t>
            </a:r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3759051" y="4844395"/>
            <a:ext cx="12350409" cy="173979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83000"/>
                </a:schemeClr>
              </a:gs>
              <a:gs pos="50000">
                <a:schemeClr val="hlink">
                  <a:gamma/>
                  <a:tint val="30196"/>
                  <a:invGamma/>
                </a:schemeClr>
              </a:gs>
              <a:gs pos="100000">
                <a:schemeClr val="hlink"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sz="4600" b="1" dirty="0">
                <a:solidFill>
                  <a:srgbClr val="003366"/>
                </a:solidFill>
              </a:rPr>
              <a:t>ПОВЕРКА И КАЛИБРОВКА СРЕДСТВ ИЗМЕРЕНИЙ</a:t>
            </a:r>
          </a:p>
        </p:txBody>
      </p:sp>
      <p:sp>
        <p:nvSpPr>
          <p:cNvPr id="130054" name="AutoShape 6"/>
          <p:cNvSpPr>
            <a:spLocks noChangeArrowheads="1"/>
          </p:cNvSpPr>
          <p:nvPr/>
        </p:nvSpPr>
        <p:spPr bwMode="auto">
          <a:xfrm>
            <a:off x="2926613" y="6780950"/>
            <a:ext cx="14250875" cy="95408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83000"/>
                </a:schemeClr>
              </a:gs>
              <a:gs pos="50000">
                <a:schemeClr val="hlink">
                  <a:gamma/>
                  <a:tint val="30196"/>
                  <a:invGamma/>
                </a:schemeClr>
              </a:gs>
              <a:gs pos="100000">
                <a:schemeClr val="hlink"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sz="4600" b="1" dirty="0">
                <a:solidFill>
                  <a:srgbClr val="003366"/>
                </a:solidFill>
              </a:rPr>
              <a:t>РАЗРАБОТКА МЕТОДИК (МЕТОДОВ) ИЗМЕРЕНИЙ</a:t>
            </a:r>
          </a:p>
        </p:txBody>
      </p:sp>
      <p:sp>
        <p:nvSpPr>
          <p:cNvPr id="130055" name="AutoShape 7"/>
          <p:cNvSpPr>
            <a:spLocks noChangeArrowheads="1"/>
          </p:cNvSpPr>
          <p:nvPr/>
        </p:nvSpPr>
        <p:spPr bwMode="auto">
          <a:xfrm>
            <a:off x="2808816" y="8106700"/>
            <a:ext cx="14334642" cy="25179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83000"/>
                </a:schemeClr>
              </a:gs>
              <a:gs pos="50000">
                <a:schemeClr val="hlink">
                  <a:gamma/>
                  <a:tint val="30196"/>
                  <a:invGamma/>
                </a:schemeClr>
              </a:gs>
              <a:gs pos="100000">
                <a:schemeClr val="hlink"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sz="4600" b="1" dirty="0">
                <a:solidFill>
                  <a:srgbClr val="003366"/>
                </a:solidFill>
              </a:rPr>
              <a:t>АККРЕДИТАЦИЯ</a:t>
            </a:r>
            <a:r>
              <a:rPr lang="en-US" sz="4600" b="1" dirty="0">
                <a:solidFill>
                  <a:srgbClr val="003366"/>
                </a:solidFill>
              </a:rPr>
              <a:t>  </a:t>
            </a:r>
            <a:r>
              <a:rPr lang="ru-RU" sz="4600" b="1" dirty="0">
                <a:solidFill>
                  <a:srgbClr val="003366"/>
                </a:solidFill>
              </a:rPr>
              <a:t>ИСПЫТАТЕЛЬНЫХ И ПОВЕРОЧНЫХ ЛАБОРАТОРИЙ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sz="4600" b="1" dirty="0">
                <a:solidFill>
                  <a:srgbClr val="003366"/>
                </a:solidFill>
              </a:rPr>
              <a:t>(БЫВШИХ РАДИАЦИОННОГО КОНТРОЛЯ-ЛРК)</a:t>
            </a:r>
          </a:p>
        </p:txBody>
      </p:sp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3641254" y="2921318"/>
            <a:ext cx="12434176" cy="173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83000"/>
                </a:schemeClr>
              </a:gs>
              <a:gs pos="50000">
                <a:schemeClr val="hlink">
                  <a:gamma/>
                  <a:tint val="30196"/>
                  <a:invGamma/>
                </a:schemeClr>
              </a:gs>
              <a:gs pos="100000">
                <a:schemeClr val="hlink"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4600" b="1" dirty="0">
                <a:solidFill>
                  <a:srgbClr val="003366"/>
                </a:solidFill>
              </a:rPr>
              <a:t>ГОСУДАРСТВЕННЫЕ ИСПЫТАНИЯ </a:t>
            </a:r>
          </a:p>
          <a:p>
            <a:pPr algn="ctr"/>
            <a:r>
              <a:rPr lang="ru-RU" sz="4600" b="1" dirty="0">
                <a:solidFill>
                  <a:srgbClr val="003366"/>
                </a:solidFill>
              </a:rPr>
              <a:t>СРЕДСТВ ИЗМЕРЕНИЙ</a:t>
            </a:r>
          </a:p>
        </p:txBody>
      </p:sp>
    </p:spTree>
    <p:extLst>
      <p:ext uri="{BB962C8B-B14F-4D97-AF65-F5344CB8AC3E}">
        <p14:creationId xmlns:p14="http://schemas.microsoft.com/office/powerpoint/2010/main" val="183258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3641252" y="3594686"/>
            <a:ext cx="13415821" cy="963796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2392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190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5300" b="1" dirty="0"/>
              <a:t>Экспертиза технической документации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3641249" y="4781400"/>
            <a:ext cx="13415823" cy="2599044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2392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190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5300" b="1" dirty="0"/>
              <a:t>Экспериментальные исследования</a:t>
            </a:r>
          </a:p>
          <a:p>
            <a:pPr algn="ctr"/>
            <a:r>
              <a:rPr lang="ru-RU" sz="5300" b="1" dirty="0"/>
              <a:t> испытуемого образца с использованием эталонов активности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3641249" y="7690798"/>
            <a:ext cx="13415823" cy="177541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2392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190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5300" b="1" dirty="0"/>
              <a:t>Разработка и утверждение методики поверки</a:t>
            </a: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3641252" y="9550825"/>
            <a:ext cx="13415821" cy="963796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2392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190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5300" b="1" dirty="0"/>
              <a:t>Внесение в </a:t>
            </a:r>
            <a:r>
              <a:rPr lang="ru-RU" sz="5300" b="1" dirty="0" err="1"/>
              <a:t>Госреестр</a:t>
            </a:r>
            <a:r>
              <a:rPr lang="ru-RU" sz="5300" b="1" dirty="0"/>
              <a:t> РФ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4065473" y="11234"/>
            <a:ext cx="13591808" cy="319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50748" tIns="75374" rIns="150748" bIns="75374">
            <a:spAutoFit/>
          </a:bodyPr>
          <a:lstStyle/>
          <a:p>
            <a:pPr algn="ctr"/>
            <a:r>
              <a:rPr lang="ru-RU" sz="6600" b="1" dirty="0"/>
              <a:t>Государственные испытания с целью утверждения типа средства измерений</a:t>
            </a:r>
          </a:p>
        </p:txBody>
      </p:sp>
      <p:pic>
        <p:nvPicPr>
          <p:cNvPr id="13415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3" y="27472"/>
            <a:ext cx="3620309" cy="343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3" y="7890254"/>
            <a:ext cx="3620309" cy="323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04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3403035" y="0"/>
            <a:ext cx="12988982" cy="31957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50748" tIns="75374" rIns="150748" bIns="75374">
            <a:spAutoFit/>
          </a:bodyPr>
          <a:lstStyle/>
          <a:p>
            <a:pPr algn="ctr"/>
            <a:r>
              <a:rPr lang="ru-RU" sz="6600" b="1" dirty="0">
                <a:solidFill>
                  <a:schemeClr val="accent5">
                    <a:lumMod val="50000"/>
                  </a:schemeClr>
                </a:solidFill>
              </a:rPr>
              <a:t>Поверка средств измерений активности и удельной активности радионуклидов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3691843" y="3661474"/>
            <a:ext cx="12838203" cy="29837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50748" tIns="75374" rIns="150748" bIns="75374" anchor="ctr">
            <a:spAutoFit/>
          </a:bodyPr>
          <a:lstStyle/>
          <a:p>
            <a:pPr algn="ctr"/>
            <a:r>
              <a:rPr lang="ru-RU" sz="4600" b="1" dirty="0"/>
              <a:t>Установление пригодности средства измерений к применению на основании экспериментально </a:t>
            </a:r>
            <a:r>
              <a:rPr lang="ru-RU" sz="4600" b="1" dirty="0" err="1"/>
              <a:t>определенных</a:t>
            </a:r>
            <a:r>
              <a:rPr lang="ru-RU" sz="4600" b="1" dirty="0"/>
              <a:t> метрологических характеристик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3403035" y="6592424"/>
            <a:ext cx="13415821" cy="22826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4600" b="1" dirty="0"/>
              <a:t>Экспериментальное определение метрологических характеристик  с использованием эталонных мер активности</a:t>
            </a:r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3403037" y="9477276"/>
            <a:ext cx="13415821" cy="15725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50748" tIns="75374" rIns="150748" bIns="75374" anchor="ctr">
            <a:spAutoFit/>
          </a:bodyPr>
          <a:lstStyle/>
          <a:p>
            <a:pPr algn="ctr"/>
            <a:r>
              <a:rPr lang="ru-RU" sz="4600" b="1" dirty="0"/>
              <a:t>Контроль соответствия метрологических характеристик установленным требованиям</a:t>
            </a:r>
          </a:p>
        </p:txBody>
      </p:sp>
    </p:spTree>
    <p:extLst>
      <p:ext uri="{BB962C8B-B14F-4D97-AF65-F5344CB8AC3E}">
        <p14:creationId xmlns:p14="http://schemas.microsoft.com/office/powerpoint/2010/main" val="286474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object 2"/>
          <p:cNvSpPr txBox="1">
            <a:spLocks noGrp="1"/>
          </p:cNvSpPr>
          <p:nvPr>
            <p:ph type="sldNum" sz="quarter" idx="2"/>
          </p:nvPr>
        </p:nvSpPr>
        <p:spPr>
          <a:xfrm>
            <a:off x="19166303" y="10389189"/>
            <a:ext cx="196877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1147" name="Подзаголовок 14"/>
          <p:cNvSpPr txBox="1">
            <a:spLocks noGrp="1"/>
          </p:cNvSpPr>
          <p:nvPr>
            <p:ph type="body" sz="quarter" idx="1"/>
          </p:nvPr>
        </p:nvSpPr>
        <p:spPr>
          <a:xfrm>
            <a:off x="5636525" y="2380296"/>
            <a:ext cx="13726655" cy="4081801"/>
          </a:xfrm>
          <a:prstGeom prst="rect">
            <a:avLst/>
          </a:prstGeom>
        </p:spPr>
        <p:txBody>
          <a:bodyPr>
            <a:noAutofit/>
          </a:bodyPr>
          <a:lstStyle>
            <a:lvl1pPr defTabSz="768095">
              <a:defRPr sz="1512"/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Договорённость о взаимном признании национальных метрологических эталонов и сертификатов калибровки и измерений (</a:t>
            </a:r>
            <a:r>
              <a:rPr lang="en-US" sz="3200" dirty="0"/>
              <a:t>MRA</a:t>
            </a:r>
            <a:r>
              <a:rPr lang="ru-RU" sz="3200" dirty="0"/>
              <a:t>), выдаваемых национальными метрологическими институтам, подписана директорами 38 национальных метрологических институтов 14 октября 1999 года</a:t>
            </a:r>
            <a:r>
              <a:rPr lang="en-US" sz="3200" dirty="0"/>
              <a:t> </a:t>
            </a:r>
            <a:r>
              <a:rPr lang="ru-RU" sz="3200" dirty="0"/>
              <a:t>и в настоящее время охватывает 61 страну.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/>
              <a:t>Основной целью </a:t>
            </a:r>
            <a:r>
              <a:rPr lang="en-US" sz="3200" dirty="0"/>
              <a:t>MRA</a:t>
            </a:r>
            <a:r>
              <a:rPr lang="ru-RU" sz="3200" dirty="0"/>
              <a:t> является расширение и укрепление доверия к измерениям, выполняемым в различных странах, в интересах международной торговли и обмена информацией.</a:t>
            </a:r>
          </a:p>
        </p:txBody>
      </p:sp>
      <p:sp>
        <p:nvSpPr>
          <p:cNvPr id="1148" name="Заголовок 1"/>
          <p:cNvSpPr txBox="1">
            <a:spLocks noGrp="1"/>
          </p:cNvSpPr>
          <p:nvPr>
            <p:ph type="title"/>
          </p:nvPr>
        </p:nvSpPr>
        <p:spPr>
          <a:xfrm>
            <a:off x="1620758" y="1277953"/>
            <a:ext cx="16862584" cy="6078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5">
              <a:defRPr sz="3275"/>
            </a:pPr>
            <a:r>
              <a:rPr lang="en-US" sz="3600" dirty="0">
                <a:ea typeface="Circe Light"/>
                <a:cs typeface="Circe Light"/>
              </a:rPr>
              <a:t>Mutual Recognition Arrangement</a:t>
            </a:r>
            <a:r>
              <a:rPr lang="ru-RU" sz="3600" dirty="0">
                <a:ea typeface="Circe Light"/>
                <a:cs typeface="Circe Light"/>
              </a:rPr>
              <a:t> </a:t>
            </a:r>
            <a:r>
              <a:rPr lang="en-US" sz="3600" dirty="0">
                <a:ea typeface="Circe Light"/>
                <a:cs typeface="Circe Light"/>
              </a:rPr>
              <a:t>(MRA)</a:t>
            </a:r>
            <a:endParaRPr sz="3600" b="0" dirty="0">
              <a:latin typeface="Circe Light"/>
              <a:ea typeface="Circe Light"/>
              <a:cs typeface="Circe Light"/>
              <a:sym typeface="Circe Light"/>
            </a:endParaRPr>
          </a:p>
        </p:txBody>
      </p:sp>
      <p:pic>
        <p:nvPicPr>
          <p:cNvPr id="1198" name="logo VNIIM_final-13.png" descr="logo VNIIM_final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8340" y="10567875"/>
            <a:ext cx="1157756" cy="60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85" y="2059692"/>
            <a:ext cx="2699418" cy="4081801"/>
          </a:xfrm>
          <a:prstGeom prst="rect">
            <a:avLst/>
          </a:prstGeom>
        </p:spPr>
      </p:pic>
      <p:sp>
        <p:nvSpPr>
          <p:cNvPr id="7" name="Подзаголовок 14">
            <a:extLst>
              <a:ext uri="{FF2B5EF4-FFF2-40B4-BE49-F238E27FC236}">
                <a16:creationId xmlns:a16="http://schemas.microsoft.com/office/drawing/2014/main" xmlns="" id="{0C86FB63-B230-4EF1-A80F-FB191843A950}"/>
              </a:ext>
            </a:extLst>
          </p:cNvPr>
          <p:cNvSpPr txBox="1">
            <a:spLocks/>
          </p:cNvSpPr>
          <p:nvPr/>
        </p:nvSpPr>
        <p:spPr>
          <a:xfrm>
            <a:off x="1620758" y="6956580"/>
            <a:ext cx="17237723" cy="3955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76809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1pPr>
            <a:lvl2pPr marL="0" marR="0" indent="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2pPr>
            <a:lvl3pPr marL="0" marR="0" indent="91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3pPr>
            <a:lvl4pPr marL="0" marR="0" indent="1371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4pPr>
            <a:lvl5pPr marL="0" marR="0" indent="1828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irce Light"/>
                <a:ea typeface="Circe Light"/>
                <a:cs typeface="Circe Light"/>
                <a:sym typeface="Circe Light"/>
              </a:defRPr>
            </a:lvl5pPr>
            <a:lvl6pPr marL="0" marR="0" indent="228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6pPr>
            <a:lvl7pPr marL="0" marR="0" indent="2743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7pPr>
            <a:lvl8pPr marL="0" marR="0" indent="320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8pPr>
            <a:lvl9pPr marL="0" marR="0" indent="3657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Circe Bold"/>
                <a:ea typeface="Circe Bold"/>
                <a:cs typeface="Circe Bold"/>
                <a:sym typeface="Circe Bold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ВНИИМ в рамках </a:t>
            </a:r>
            <a:r>
              <a:rPr lang="en-US" sz="3200" dirty="0"/>
              <a:t>MRA</a:t>
            </a:r>
            <a:r>
              <a:rPr lang="ru-RU" sz="3200" dirty="0"/>
              <a:t> идентифицируется как лаборатория первичных эталонов России по измерению активности радионуклидов.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/>
              <a:t>Результаты ВНИИМ в ключевых сличениях Консультативного Комитета по ионизирующим излучениям </a:t>
            </a:r>
            <a:r>
              <a:rPr lang="en-US" sz="3200" dirty="0"/>
              <a:t>(CCRI</a:t>
            </a:r>
            <a:r>
              <a:rPr lang="ru-RU" sz="3200" dirty="0"/>
              <a:t>), наряду с результатами других лабораторий первичных эталонов используются для определения опорного значения ключевых сличений </a:t>
            </a:r>
            <a:r>
              <a:rPr lang="en-US" sz="3200" dirty="0"/>
              <a:t>(KCRV</a:t>
            </a:r>
            <a:r>
              <a:rPr lang="ru-RU" sz="3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71778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templ-vniim" id="{2D699236-E257-43DE-8409-02EFF3255679}" vid="{2A0F33F9-0E96-4759-AF54-870E59151B2C}"/>
    </a:ext>
  </a:extLst>
</a:theme>
</file>

<file path=ppt/theme/theme2.xml><?xml version="1.0" encoding="utf-8"?>
<a:theme xmlns:a="http://schemas.openxmlformats.org/drawingml/2006/main" name="1_Тема Offic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templ-vniim" id="{2D699236-E257-43DE-8409-02EFF3255679}" vid="{2A0F33F9-0E96-4759-AF54-870E59151B2C}"/>
    </a:ext>
  </a:extLst>
</a:theme>
</file>

<file path=ppt/theme/theme3.xml><?xml version="1.0" encoding="utf-8"?>
<a:theme xmlns:a="http://schemas.openxmlformats.org/drawingml/2006/main" name="2_Тема Offic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templ-vniim" id="{2D699236-E257-43DE-8409-02EFF3255679}" vid="{2A0F33F9-0E96-4759-AF54-870E59151B2C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templ-vniim</Template>
  <TotalTime>7591</TotalTime>
  <Words>2326</Words>
  <Application>Microsoft Office PowerPoint</Application>
  <PresentationFormat>Произвольный</PresentationFormat>
  <Paragraphs>298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 Office</vt:lpstr>
      <vt:lpstr>1_Тема Office</vt:lpstr>
      <vt:lpstr>2_Тема Office</vt:lpstr>
      <vt:lpstr>Основные изменения в ГПС  для средств измерений активности радионуклидов, удельной активности радионуклидов, потока и плотности потока альфа-, бета-частиц, фотонов радионуклидных источников </vt:lpstr>
      <vt:lpstr>102-ФЗ Сферы государственного регулирования</vt:lpstr>
      <vt:lpstr>Федеральный закон от 26.06.2008 № 102-ФЗ «Об обеспечении единства измерений»</vt:lpstr>
      <vt:lpstr>ГЭТ 6-2016</vt:lpstr>
      <vt:lpstr>Презентация PowerPoint</vt:lpstr>
      <vt:lpstr>Презентация PowerPoint</vt:lpstr>
      <vt:lpstr>Презентация PowerPoint</vt:lpstr>
      <vt:lpstr>Презентация PowerPoint</vt:lpstr>
      <vt:lpstr>Mutual Recognition Arrangement (MRA)</vt:lpstr>
      <vt:lpstr>Оценка степени эквивалентности национальных эталонов</vt:lpstr>
      <vt:lpstr>Оценка степени эквивалентности национальных эталонов</vt:lpstr>
      <vt:lpstr>Международная референтная система  измерения активности радионуклидов</vt:lpstr>
      <vt:lpstr>Международная референтная система  измерения активности радионуклидов</vt:lpstr>
      <vt:lpstr>Федеральный закон от 26.06.2008 № 102-ФЗ «Об обеспечении единства измерений»</vt:lpstr>
      <vt:lpstr>Изменения в Государственной поверочной схеме </vt:lpstr>
      <vt:lpstr>Государственная поверочная схема </vt:lpstr>
      <vt:lpstr>Международные сличения  Cs-137, Co-60, Tc-99m, F-18</vt:lpstr>
      <vt:lpstr>Эволюция ГПС</vt:lpstr>
      <vt:lpstr>Государственная поверочная схема</vt:lpstr>
      <vt:lpstr>ГОСТ 8.033-96</vt:lpstr>
      <vt:lpstr>ГПС (приказ Росстандарта № 2841 от 29 декабря 2018 г.)</vt:lpstr>
      <vt:lpstr>Новая поверочная схема</vt:lpstr>
      <vt:lpstr>Причины пересмотрай ГПС, утвержденной приказом Федерального агентства по техническому регулированию и метрологии № 2841 от 29 декабря 2018 г</vt:lpstr>
      <vt:lpstr>ГОСУДАРСТВЕННОЕ РЕГУЛИРОВАНИЕ В ОБЛАСТИ ОБЕСПЕЧЕНИЯ ЕДИНСТВА ИЗМЕРЕНИЙ</vt:lpstr>
      <vt:lpstr>Поверка vs калибровка</vt:lpstr>
      <vt:lpstr>Радионуклидные растворы</vt:lpstr>
      <vt:lpstr>Новая ГПС</vt:lpstr>
      <vt:lpstr>ГСО - стандартные образцы утвержденного типа </vt:lpstr>
      <vt:lpstr>Радиометры альфа-бета-излучения спектрометрические Tri-Carb и Quantulus (Tri-Carb 4810TR, 4910TR, 5110TR, Quantulus GCT 6220)  </vt:lpstr>
      <vt:lpstr>Эталоны плотности потока заряженных частиц </vt:lpstr>
      <vt:lpstr>Эталонная база РФ – государственные эталоны</vt:lpstr>
      <vt:lpstr>Заключение</vt:lpstr>
      <vt:lpstr>Государственная поверочная схема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Zhukov</dc:creator>
  <cp:lastModifiedBy>Трохан</cp:lastModifiedBy>
  <cp:revision>232</cp:revision>
  <cp:lastPrinted>2022-10-20T12:26:04Z</cp:lastPrinted>
  <dcterms:created xsi:type="dcterms:W3CDTF">2019-11-08T12:30:55Z</dcterms:created>
  <dcterms:modified xsi:type="dcterms:W3CDTF">2023-11-09T12:44:46Z</dcterms:modified>
</cp:coreProperties>
</file>